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0"/>
  </p:notesMasterIdLst>
  <p:sldIdLst>
    <p:sldId id="299" r:id="rId5"/>
    <p:sldId id="290" r:id="rId6"/>
    <p:sldId id="300" r:id="rId7"/>
    <p:sldId id="285" r:id="rId8"/>
    <p:sldId id="308" r:id="rId9"/>
    <p:sldId id="304" r:id="rId10"/>
    <p:sldId id="305" r:id="rId11"/>
    <p:sldId id="306" r:id="rId12"/>
    <p:sldId id="301" r:id="rId13"/>
    <p:sldId id="263" r:id="rId14"/>
    <p:sldId id="302" r:id="rId15"/>
    <p:sldId id="303" r:id="rId16"/>
    <p:sldId id="286" r:id="rId17"/>
    <p:sldId id="309" r:id="rId18"/>
    <p:sldId id="31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68CF2-673D-819B-010F-41A5908530DC}" v="3" dt="2021-06-23T20:14:37.302"/>
    <p1510:client id="{5A03D100-6039-4FDA-A3FB-73908BA3C7F7}" v="131" dt="2021-06-23T20:17:52.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Mason" userId="d87ad11f-6f7e-4efe-a3f1-61dc59dd24a8" providerId="ADAL" clId="{5A03D100-6039-4FDA-A3FB-73908BA3C7F7}"/>
    <pc:docChg chg="undo custSel addSld delSld modSld">
      <pc:chgData name="Tamara Mason" userId="d87ad11f-6f7e-4efe-a3f1-61dc59dd24a8" providerId="ADAL" clId="{5A03D100-6039-4FDA-A3FB-73908BA3C7F7}" dt="2021-06-23T20:17:52.419" v="130" actId="14100"/>
      <pc:docMkLst>
        <pc:docMk/>
      </pc:docMkLst>
      <pc:sldChg chg="modSp mod">
        <pc:chgData name="Tamara Mason" userId="d87ad11f-6f7e-4efe-a3f1-61dc59dd24a8" providerId="ADAL" clId="{5A03D100-6039-4FDA-A3FB-73908BA3C7F7}" dt="2021-06-23T20:17:52.419" v="130" actId="14100"/>
        <pc:sldMkLst>
          <pc:docMk/>
          <pc:sldMk cId="2421168301" sldId="286"/>
        </pc:sldMkLst>
        <pc:spChg chg="mod">
          <ac:chgData name="Tamara Mason" userId="d87ad11f-6f7e-4efe-a3f1-61dc59dd24a8" providerId="ADAL" clId="{5A03D100-6039-4FDA-A3FB-73908BA3C7F7}" dt="2021-06-23T20:17:13.803" v="124" actId="20577"/>
          <ac:spMkLst>
            <pc:docMk/>
            <pc:sldMk cId="2421168301" sldId="286"/>
            <ac:spMk id="6" creationId="{64E71E55-80EA-415B-9539-B8C6230DC3A9}"/>
          </ac:spMkLst>
        </pc:spChg>
        <pc:spChg chg="mod">
          <ac:chgData name="Tamara Mason" userId="d87ad11f-6f7e-4efe-a3f1-61dc59dd24a8" providerId="ADAL" clId="{5A03D100-6039-4FDA-A3FB-73908BA3C7F7}" dt="2021-06-23T20:17:52.419" v="130" actId="14100"/>
          <ac:spMkLst>
            <pc:docMk/>
            <pc:sldMk cId="2421168301" sldId="286"/>
            <ac:spMk id="16386" creationId="{00000000-0000-0000-0000-000000000000}"/>
          </ac:spMkLst>
        </pc:spChg>
      </pc:sldChg>
      <pc:sldChg chg="del">
        <pc:chgData name="Tamara Mason" userId="d87ad11f-6f7e-4efe-a3f1-61dc59dd24a8" providerId="ADAL" clId="{5A03D100-6039-4FDA-A3FB-73908BA3C7F7}" dt="2021-06-23T20:14:51.135" v="0" actId="47"/>
        <pc:sldMkLst>
          <pc:docMk/>
          <pc:sldMk cId="2298773518" sldId="296"/>
        </pc:sldMkLst>
      </pc:sldChg>
      <pc:sldChg chg="add">
        <pc:chgData name="Tamara Mason" userId="d87ad11f-6f7e-4efe-a3f1-61dc59dd24a8" providerId="ADAL" clId="{5A03D100-6039-4FDA-A3FB-73908BA3C7F7}" dt="2021-06-23T20:14:52.230" v="1"/>
        <pc:sldMkLst>
          <pc:docMk/>
          <pc:sldMk cId="542234952" sldId="309"/>
        </pc:sldMkLst>
      </pc:sldChg>
      <pc:sldChg chg="add">
        <pc:chgData name="Tamara Mason" userId="d87ad11f-6f7e-4efe-a3f1-61dc59dd24a8" providerId="ADAL" clId="{5A03D100-6039-4FDA-A3FB-73908BA3C7F7}" dt="2021-06-23T20:17:34.015" v="125"/>
        <pc:sldMkLst>
          <pc:docMk/>
          <pc:sldMk cId="2664348380" sldId="310"/>
        </pc:sldMkLst>
      </pc:sldChg>
    </pc:docChg>
  </pc:docChgLst>
  <pc:docChgLst>
    <pc:chgData name="Tamara Mason" userId="d87ad11f-6f7e-4efe-a3f1-61dc59dd24a8" providerId="ADAL" clId="{465AC574-7569-4ED6-B647-52CD9D6B1720}"/>
    <pc:docChg chg="custSel delSld modSld sldOrd modNotesMaster">
      <pc:chgData name="Tamara Mason" userId="d87ad11f-6f7e-4efe-a3f1-61dc59dd24a8" providerId="ADAL" clId="{465AC574-7569-4ED6-B647-52CD9D6B1720}" dt="2020-07-16T16:44:12.017" v="3557"/>
      <pc:docMkLst>
        <pc:docMk/>
      </pc:docMkLst>
      <pc:sldChg chg="ord">
        <pc:chgData name="Tamara Mason" userId="d87ad11f-6f7e-4efe-a3f1-61dc59dd24a8" providerId="ADAL" clId="{465AC574-7569-4ED6-B647-52CD9D6B1720}" dt="2020-07-16T16:44:12.017" v="3557"/>
        <pc:sldMkLst>
          <pc:docMk/>
          <pc:sldMk cId="0" sldId="285"/>
        </pc:sldMkLst>
      </pc:sldChg>
      <pc:sldChg chg="modNotesTx">
        <pc:chgData name="Tamara Mason" userId="d87ad11f-6f7e-4efe-a3f1-61dc59dd24a8" providerId="ADAL" clId="{465AC574-7569-4ED6-B647-52CD9D6B1720}" dt="2020-07-16T14:30:48.346" v="1516" actId="20577"/>
        <pc:sldMkLst>
          <pc:docMk/>
          <pc:sldMk cId="1460915879" sldId="290"/>
        </pc:sldMkLst>
      </pc:sldChg>
      <pc:sldChg chg="del">
        <pc:chgData name="Tamara Mason" userId="d87ad11f-6f7e-4efe-a3f1-61dc59dd24a8" providerId="ADAL" clId="{465AC574-7569-4ED6-B647-52CD9D6B1720}" dt="2020-07-16T15:05:14.336" v="3554" actId="2696"/>
        <pc:sldMkLst>
          <pc:docMk/>
          <pc:sldMk cId="154809589" sldId="295"/>
        </pc:sldMkLst>
      </pc:sldChg>
      <pc:sldChg chg="ord">
        <pc:chgData name="Tamara Mason" userId="d87ad11f-6f7e-4efe-a3f1-61dc59dd24a8" providerId="ADAL" clId="{465AC574-7569-4ED6-B647-52CD9D6B1720}" dt="2020-07-16T15:05:24.088" v="3555"/>
        <pc:sldMkLst>
          <pc:docMk/>
          <pc:sldMk cId="2298773518" sldId="296"/>
        </pc:sldMkLst>
      </pc:sldChg>
      <pc:sldChg chg="del">
        <pc:chgData name="Tamara Mason" userId="d87ad11f-6f7e-4efe-a3f1-61dc59dd24a8" providerId="ADAL" clId="{465AC574-7569-4ED6-B647-52CD9D6B1720}" dt="2020-07-16T15:05:06.156" v="3553" actId="2696"/>
        <pc:sldMkLst>
          <pc:docMk/>
          <pc:sldMk cId="1563128402" sldId="297"/>
        </pc:sldMkLst>
      </pc:sldChg>
      <pc:sldChg chg="modNotesTx">
        <pc:chgData name="Tamara Mason" userId="d87ad11f-6f7e-4efe-a3f1-61dc59dd24a8" providerId="ADAL" clId="{465AC574-7569-4ED6-B647-52CD9D6B1720}" dt="2020-07-16T14:02:48.049" v="68" actId="5793"/>
        <pc:sldMkLst>
          <pc:docMk/>
          <pc:sldMk cId="0" sldId="299"/>
        </pc:sldMkLst>
      </pc:sldChg>
      <pc:sldChg chg="modNotesTx">
        <pc:chgData name="Tamara Mason" userId="d87ad11f-6f7e-4efe-a3f1-61dc59dd24a8" providerId="ADAL" clId="{465AC574-7569-4ED6-B647-52CD9D6B1720}" dt="2020-07-16T14:42:31.219" v="3552" actId="20577"/>
        <pc:sldMkLst>
          <pc:docMk/>
          <pc:sldMk cId="810834647" sldId="300"/>
        </pc:sldMkLst>
      </pc:sldChg>
      <pc:sldChg chg="modNotesTx">
        <pc:chgData name="Tamara Mason" userId="d87ad11f-6f7e-4efe-a3f1-61dc59dd24a8" providerId="ADAL" clId="{465AC574-7569-4ED6-B647-52CD9D6B1720}" dt="2020-07-16T14:03:06.338" v="98" actId="20577"/>
        <pc:sldMkLst>
          <pc:docMk/>
          <pc:sldMk cId="316073335" sldId="307"/>
        </pc:sldMkLst>
      </pc:sldChg>
    </pc:docChg>
  </pc:docChgLst>
  <pc:docChgLst>
    <pc:chgData name="Kristin Vamenta" userId="607a747a-663e-474c-8fd2-10d9735a1fe0" providerId="ADAL" clId="{14B7B55E-12AA-4C0B-841F-7A45ACE28BBC}"/>
    <pc:docChg chg="undo custSel addSld delSld modSld sldOrd modNotesMaster">
      <pc:chgData name="Kristin Vamenta" userId="607a747a-663e-474c-8fd2-10d9735a1fe0" providerId="ADAL" clId="{14B7B55E-12AA-4C0B-841F-7A45ACE28BBC}" dt="2020-07-16T19:36:51.781" v="1255" actId="20577"/>
      <pc:docMkLst>
        <pc:docMk/>
      </pc:docMkLst>
      <pc:sldChg chg="modNotesTx">
        <pc:chgData name="Kristin Vamenta" userId="607a747a-663e-474c-8fd2-10d9735a1fe0" providerId="ADAL" clId="{14B7B55E-12AA-4C0B-841F-7A45ACE28BBC}" dt="2020-07-16T19:36:24.291" v="1234" actId="20577"/>
        <pc:sldMkLst>
          <pc:docMk/>
          <pc:sldMk cId="0" sldId="263"/>
        </pc:sldMkLst>
      </pc:sldChg>
      <pc:sldChg chg="modSp mod">
        <pc:chgData name="Kristin Vamenta" userId="607a747a-663e-474c-8fd2-10d9735a1fe0" providerId="ADAL" clId="{14B7B55E-12AA-4C0B-841F-7A45ACE28BBC}" dt="2020-07-16T16:44:32.665" v="846" actId="1036"/>
        <pc:sldMkLst>
          <pc:docMk/>
          <pc:sldMk cId="0" sldId="285"/>
        </pc:sldMkLst>
        <pc:spChg chg="mod">
          <ac:chgData name="Kristin Vamenta" userId="607a747a-663e-474c-8fd2-10d9735a1fe0" providerId="ADAL" clId="{14B7B55E-12AA-4C0B-841F-7A45ACE28BBC}" dt="2020-07-16T16:44:32.665" v="846" actId="1036"/>
          <ac:spMkLst>
            <pc:docMk/>
            <pc:sldMk cId="0" sldId="285"/>
            <ac:spMk id="2" creationId="{00000000-0000-0000-0000-000000000000}"/>
          </ac:spMkLst>
        </pc:spChg>
        <pc:spChg chg="mod">
          <ac:chgData name="Kristin Vamenta" userId="607a747a-663e-474c-8fd2-10d9735a1fe0" providerId="ADAL" clId="{14B7B55E-12AA-4C0B-841F-7A45ACE28BBC}" dt="2020-07-16T16:44:32.665" v="846" actId="1036"/>
          <ac:spMkLst>
            <pc:docMk/>
            <pc:sldMk cId="0" sldId="285"/>
            <ac:spMk id="3" creationId="{00000000-0000-0000-0000-000000000000}"/>
          </ac:spMkLst>
        </pc:spChg>
      </pc:sldChg>
      <pc:sldChg chg="modNotesTx">
        <pc:chgData name="Kristin Vamenta" userId="607a747a-663e-474c-8fd2-10d9735a1fe0" providerId="ADAL" clId="{14B7B55E-12AA-4C0B-841F-7A45ACE28BBC}" dt="2020-07-16T19:36:41.098" v="1236" actId="20577"/>
        <pc:sldMkLst>
          <pc:docMk/>
          <pc:sldMk cId="2421168301" sldId="286"/>
        </pc:sldMkLst>
      </pc:sldChg>
      <pc:sldChg chg="modNotesTx">
        <pc:chgData name="Kristin Vamenta" userId="607a747a-663e-474c-8fd2-10d9735a1fe0" providerId="ADAL" clId="{14B7B55E-12AA-4C0B-841F-7A45ACE28BBC}" dt="2020-07-16T19:35:35.801" v="1207" actId="20577"/>
        <pc:sldMkLst>
          <pc:docMk/>
          <pc:sldMk cId="1460915879" sldId="290"/>
        </pc:sldMkLst>
      </pc:sldChg>
      <pc:sldChg chg="modNotesTx">
        <pc:chgData name="Kristin Vamenta" userId="607a747a-663e-474c-8fd2-10d9735a1fe0" providerId="ADAL" clId="{14B7B55E-12AA-4C0B-841F-7A45ACE28BBC}" dt="2020-07-16T19:36:51.781" v="1255" actId="20577"/>
        <pc:sldMkLst>
          <pc:docMk/>
          <pc:sldMk cId="0" sldId="299"/>
        </pc:sldMkLst>
      </pc:sldChg>
      <pc:sldChg chg="modNotesTx">
        <pc:chgData name="Kristin Vamenta" userId="607a747a-663e-474c-8fd2-10d9735a1fe0" providerId="ADAL" clId="{14B7B55E-12AA-4C0B-841F-7A45ACE28BBC}" dt="2020-07-16T19:35:50.006" v="1230" actId="20577"/>
        <pc:sldMkLst>
          <pc:docMk/>
          <pc:sldMk cId="810834647" sldId="300"/>
        </pc:sldMkLst>
      </pc:sldChg>
      <pc:sldChg chg="modNotesTx">
        <pc:chgData name="Kristin Vamenta" userId="607a747a-663e-474c-8fd2-10d9735a1fe0" providerId="ADAL" clId="{14B7B55E-12AA-4C0B-841F-7A45ACE28BBC}" dt="2020-07-16T19:36:18.776" v="1233" actId="20577"/>
        <pc:sldMkLst>
          <pc:docMk/>
          <pc:sldMk cId="3178065753" sldId="301"/>
        </pc:sldMkLst>
      </pc:sldChg>
      <pc:sldChg chg="modNotesTx">
        <pc:chgData name="Kristin Vamenta" userId="607a747a-663e-474c-8fd2-10d9735a1fe0" providerId="ADAL" clId="{14B7B55E-12AA-4C0B-841F-7A45ACE28BBC}" dt="2020-07-16T19:36:31.656" v="1235" actId="20577"/>
        <pc:sldMkLst>
          <pc:docMk/>
          <pc:sldMk cId="3371675669" sldId="303"/>
        </pc:sldMkLst>
      </pc:sldChg>
      <pc:sldChg chg="modNotesTx">
        <pc:chgData name="Kristin Vamenta" userId="607a747a-663e-474c-8fd2-10d9735a1fe0" providerId="ADAL" clId="{14B7B55E-12AA-4C0B-841F-7A45ACE28BBC}" dt="2020-07-16T19:36:03.794" v="1231" actId="20577"/>
        <pc:sldMkLst>
          <pc:docMk/>
          <pc:sldMk cId="966147882" sldId="304"/>
        </pc:sldMkLst>
      </pc:sldChg>
      <pc:sldChg chg="modNotesTx">
        <pc:chgData name="Kristin Vamenta" userId="607a747a-663e-474c-8fd2-10d9735a1fe0" providerId="ADAL" clId="{14B7B55E-12AA-4C0B-841F-7A45ACE28BBC}" dt="2020-07-16T19:36:06.873" v="1232" actId="20577"/>
        <pc:sldMkLst>
          <pc:docMk/>
          <pc:sldMk cId="3631191652" sldId="305"/>
        </pc:sldMkLst>
      </pc:sldChg>
      <pc:sldChg chg="modSp mod">
        <pc:chgData name="Kristin Vamenta" userId="607a747a-663e-474c-8fd2-10d9735a1fe0" providerId="ADAL" clId="{14B7B55E-12AA-4C0B-841F-7A45ACE28BBC}" dt="2020-07-16T16:56:18.847" v="1195" actId="255"/>
        <pc:sldMkLst>
          <pc:docMk/>
          <pc:sldMk cId="3045740305" sldId="306"/>
        </pc:sldMkLst>
        <pc:spChg chg="mod">
          <ac:chgData name="Kristin Vamenta" userId="607a747a-663e-474c-8fd2-10d9735a1fe0" providerId="ADAL" clId="{14B7B55E-12AA-4C0B-841F-7A45ACE28BBC}" dt="2020-07-16T16:56:18.847" v="1195" actId="255"/>
          <ac:spMkLst>
            <pc:docMk/>
            <pc:sldMk cId="3045740305" sldId="306"/>
            <ac:spMk id="3" creationId="{B1C8E4C9-9545-4439-99B1-8B95E45F7D1C}"/>
          </ac:spMkLst>
        </pc:spChg>
      </pc:sldChg>
      <pc:sldChg chg="modSp new del mod ord modNotesTx">
        <pc:chgData name="Kristin Vamenta" userId="607a747a-663e-474c-8fd2-10d9735a1fe0" providerId="ADAL" clId="{14B7B55E-12AA-4C0B-841F-7A45ACE28BBC}" dt="2020-07-16T19:35:29.670" v="1206" actId="2696"/>
        <pc:sldMkLst>
          <pc:docMk/>
          <pc:sldMk cId="316073335" sldId="307"/>
        </pc:sldMkLst>
        <pc:spChg chg="mod">
          <ac:chgData name="Kristin Vamenta" userId="607a747a-663e-474c-8fd2-10d9735a1fe0" providerId="ADAL" clId="{14B7B55E-12AA-4C0B-841F-7A45ACE28BBC}" dt="2020-07-16T14:07:28.201" v="229" actId="1036"/>
          <ac:spMkLst>
            <pc:docMk/>
            <pc:sldMk cId="316073335" sldId="307"/>
            <ac:spMk id="2" creationId="{1BFC0A2F-B672-4EE9-A60F-0BCA21062E77}"/>
          </ac:spMkLst>
        </pc:spChg>
        <pc:spChg chg="mod">
          <ac:chgData name="Kristin Vamenta" userId="607a747a-663e-474c-8fd2-10d9735a1fe0" providerId="ADAL" clId="{14B7B55E-12AA-4C0B-841F-7A45ACE28BBC}" dt="2020-07-16T14:07:14.150" v="204" actId="948"/>
          <ac:spMkLst>
            <pc:docMk/>
            <pc:sldMk cId="316073335" sldId="307"/>
            <ac:spMk id="3" creationId="{2A099AF6-BDD1-4E3A-9C47-14F71526919A}"/>
          </ac:spMkLst>
        </pc:spChg>
      </pc:sldChg>
      <pc:sldChg chg="addSp delSp modSp new mod ord">
        <pc:chgData name="Kristin Vamenta" userId="607a747a-663e-474c-8fd2-10d9735a1fe0" providerId="ADAL" clId="{14B7B55E-12AA-4C0B-841F-7A45ACE28BBC}" dt="2020-07-16T16:54:52.862" v="1041" actId="1035"/>
        <pc:sldMkLst>
          <pc:docMk/>
          <pc:sldMk cId="2592368418" sldId="308"/>
        </pc:sldMkLst>
        <pc:spChg chg="mod">
          <ac:chgData name="Kristin Vamenta" userId="607a747a-663e-474c-8fd2-10d9735a1fe0" providerId="ADAL" clId="{14B7B55E-12AA-4C0B-841F-7A45ACE28BBC}" dt="2020-07-16T16:53:25.306" v="1034" actId="1076"/>
          <ac:spMkLst>
            <pc:docMk/>
            <pc:sldMk cId="2592368418" sldId="308"/>
            <ac:spMk id="2" creationId="{58B9924B-BB4C-4A30-9B7B-72EA910A00EF}"/>
          </ac:spMkLst>
        </pc:spChg>
        <pc:spChg chg="del">
          <ac:chgData name="Kristin Vamenta" userId="607a747a-663e-474c-8fd2-10d9735a1fe0" providerId="ADAL" clId="{14B7B55E-12AA-4C0B-841F-7A45ACE28BBC}" dt="2020-07-16T16:51:25.814" v="850" actId="931"/>
          <ac:spMkLst>
            <pc:docMk/>
            <pc:sldMk cId="2592368418" sldId="308"/>
            <ac:spMk id="3" creationId="{D99DCE26-C6C8-4A5D-95F4-62F0B8A73757}"/>
          </ac:spMkLst>
        </pc:spChg>
        <pc:spChg chg="add mod ord">
          <ac:chgData name="Kristin Vamenta" userId="607a747a-663e-474c-8fd2-10d9735a1fe0" providerId="ADAL" clId="{14B7B55E-12AA-4C0B-841F-7A45ACE28BBC}" dt="2020-07-16T16:54:52.862" v="1041" actId="1035"/>
          <ac:spMkLst>
            <pc:docMk/>
            <pc:sldMk cId="2592368418" sldId="308"/>
            <ac:spMk id="6" creationId="{94658D2B-EBA8-4176-8A3B-74326B946533}"/>
          </ac:spMkLst>
        </pc:spChg>
        <pc:picChg chg="add mod">
          <ac:chgData name="Kristin Vamenta" userId="607a747a-663e-474c-8fd2-10d9735a1fe0" providerId="ADAL" clId="{14B7B55E-12AA-4C0B-841F-7A45ACE28BBC}" dt="2020-07-16T16:54:52.862" v="1041" actId="1035"/>
          <ac:picMkLst>
            <pc:docMk/>
            <pc:sldMk cId="2592368418" sldId="308"/>
            <ac:picMk id="5" creationId="{75060C94-E406-41B5-B634-AB285DFC7841}"/>
          </ac:picMkLst>
        </pc:picChg>
      </pc:sldChg>
    </pc:docChg>
  </pc:docChgLst>
  <pc:docChgLst>
    <pc:chgData name="Tamara Mason" userId="S::tmason@vsdvalliance.org::d87ad11f-6f7e-4efe-a3f1-61dc59dd24a8" providerId="AD" clId="Web-{38C68CF2-673D-819B-010F-41A5908530DC}"/>
    <pc:docChg chg="modSld">
      <pc:chgData name="Tamara Mason" userId="S::tmason@vsdvalliance.org::d87ad11f-6f7e-4efe-a3f1-61dc59dd24a8" providerId="AD" clId="Web-{38C68CF2-673D-819B-010F-41A5908530DC}" dt="2021-06-23T20:14:37.302" v="1"/>
      <pc:docMkLst>
        <pc:docMk/>
      </pc:docMkLst>
      <pc:sldChg chg="addSp delSp modSp">
        <pc:chgData name="Tamara Mason" userId="S::tmason@vsdvalliance.org::d87ad11f-6f7e-4efe-a3f1-61dc59dd24a8" providerId="AD" clId="Web-{38C68CF2-673D-819B-010F-41A5908530DC}" dt="2021-06-23T20:14:37.302" v="1"/>
        <pc:sldMkLst>
          <pc:docMk/>
          <pc:sldMk cId="2298773518" sldId="296"/>
        </pc:sldMkLst>
        <pc:picChg chg="add del mod">
          <ac:chgData name="Tamara Mason" userId="S::tmason@vsdvalliance.org::d87ad11f-6f7e-4efe-a3f1-61dc59dd24a8" providerId="AD" clId="Web-{38C68CF2-673D-819B-010F-41A5908530DC}" dt="2021-06-23T20:14:37.302" v="1"/>
          <ac:picMkLst>
            <pc:docMk/>
            <pc:sldMk cId="2298773518" sldId="296"/>
            <ac:picMk id="2" creationId="{A78708DD-3AD2-4F3D-A2CB-38EFEAF960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802" cy="45552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48015" y="0"/>
            <a:ext cx="2943802" cy="455521"/>
          </a:xfrm>
          <a:prstGeom prst="rect">
            <a:avLst/>
          </a:prstGeom>
        </p:spPr>
        <p:txBody>
          <a:bodyPr vert="horz" lIns="90690" tIns="45345" rIns="90690" bIns="45345" rtlCol="0"/>
          <a:lstStyle>
            <a:lvl1pPr algn="r">
              <a:defRPr sz="1200"/>
            </a:lvl1pPr>
          </a:lstStyle>
          <a:p>
            <a:fld id="{5E3A7C59-FB08-46B2-89AB-60546FB7A41E}" type="datetimeFigureOut">
              <a:rPr lang="en-US" smtClean="0"/>
              <a:t>6/23/2021</a:t>
            </a:fld>
            <a:endParaRPr lang="en-US"/>
          </a:p>
        </p:txBody>
      </p:sp>
      <p:sp>
        <p:nvSpPr>
          <p:cNvPr id="4" name="Slide Image Placeholder 3"/>
          <p:cNvSpPr>
            <a:spLocks noGrp="1" noRot="1" noChangeAspect="1"/>
          </p:cNvSpPr>
          <p:nvPr>
            <p:ph type="sldImg" idx="2"/>
          </p:nvPr>
        </p:nvSpPr>
        <p:spPr>
          <a:xfrm>
            <a:off x="1354138" y="1135063"/>
            <a:ext cx="4084637" cy="3063875"/>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9339" y="4369213"/>
            <a:ext cx="5434711" cy="3574811"/>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3366"/>
            <a:ext cx="2943802" cy="45552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48015" y="8623366"/>
            <a:ext cx="2943802" cy="455520"/>
          </a:xfrm>
          <a:prstGeom prst="rect">
            <a:avLst/>
          </a:prstGeom>
        </p:spPr>
        <p:txBody>
          <a:bodyPr vert="horz" lIns="90690" tIns="45345" rIns="90690" bIns="45345" rtlCol="0" anchor="b"/>
          <a:lstStyle>
            <a:lvl1pPr algn="r">
              <a:defRPr sz="1200"/>
            </a:lvl1pPr>
          </a:lstStyle>
          <a:p>
            <a:fld id="{A24E039F-3753-4D26-80E9-A1C762555E1D}" type="slidenum">
              <a:rPr lang="en-US" smtClean="0"/>
              <a:t>‹#›</a:t>
            </a:fld>
            <a:endParaRPr lang="en-US"/>
          </a:p>
        </p:txBody>
      </p:sp>
    </p:spTree>
    <p:extLst>
      <p:ext uri="{BB962C8B-B14F-4D97-AF65-F5344CB8AC3E}">
        <p14:creationId xmlns:p14="http://schemas.microsoft.com/office/powerpoint/2010/main" val="238782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Presented &amp; last updated 07/16/20. </a:t>
            </a:r>
          </a:p>
        </p:txBody>
      </p:sp>
      <p:sp>
        <p:nvSpPr>
          <p:cNvPr id="4" name="Slide Number Placeholder 3"/>
          <p:cNvSpPr>
            <a:spLocks noGrp="1"/>
          </p:cNvSpPr>
          <p:nvPr>
            <p:ph type="sldNum" sz="quarter" idx="5"/>
          </p:nvPr>
        </p:nvSpPr>
        <p:spPr/>
        <p:txBody>
          <a:bodyPr/>
          <a:lstStyle/>
          <a:p>
            <a:fld id="{F591AB50-6BF6-4B88-82B9-93BBA707BA4F}" type="slidenum">
              <a:rPr lang="en-US" altLang="en-US" smtClean="0"/>
              <a:pPr/>
              <a:t>1</a:t>
            </a:fld>
            <a:endParaRPr lang="en-US" altLang="en-US"/>
          </a:p>
        </p:txBody>
      </p:sp>
    </p:spTree>
    <p:extLst>
      <p:ext uri="{BB962C8B-B14F-4D97-AF65-F5344CB8AC3E}">
        <p14:creationId xmlns:p14="http://schemas.microsoft.com/office/powerpoint/2010/main" val="84601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11</a:t>
            </a:fld>
            <a:endParaRPr lang="en-US"/>
          </a:p>
        </p:txBody>
      </p:sp>
    </p:spTree>
    <p:extLst>
      <p:ext uri="{BB962C8B-B14F-4D97-AF65-F5344CB8AC3E}">
        <p14:creationId xmlns:p14="http://schemas.microsoft.com/office/powerpoint/2010/main" val="57409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12</a:t>
            </a:fld>
            <a:endParaRPr lang="en-US"/>
          </a:p>
        </p:txBody>
      </p:sp>
    </p:spTree>
    <p:extLst>
      <p:ext uri="{BB962C8B-B14F-4D97-AF65-F5344CB8AC3E}">
        <p14:creationId xmlns:p14="http://schemas.microsoft.com/office/powerpoint/2010/main" val="163915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8479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7B2AC53-41CC-4CCD-94E7-D2BE72D8B8E6}" type="slidenum">
              <a:rPr lang="en-US" smtClean="0"/>
              <a:pPr>
                <a:defRPr/>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790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156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2</a:t>
            </a:fld>
            <a:endParaRPr lang="en-US"/>
          </a:p>
        </p:txBody>
      </p:sp>
    </p:spTree>
    <p:extLst>
      <p:ext uri="{BB962C8B-B14F-4D97-AF65-F5344CB8AC3E}">
        <p14:creationId xmlns:p14="http://schemas.microsoft.com/office/powerpoint/2010/main" val="166161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3</a:t>
            </a:fld>
            <a:endParaRPr lang="en-US"/>
          </a:p>
        </p:txBody>
      </p:sp>
    </p:spTree>
    <p:extLst>
      <p:ext uri="{BB962C8B-B14F-4D97-AF65-F5344CB8AC3E}">
        <p14:creationId xmlns:p14="http://schemas.microsoft.com/office/powerpoint/2010/main" val="138504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4</a:t>
            </a:fld>
            <a:endParaRPr lang="en-US"/>
          </a:p>
        </p:txBody>
      </p:sp>
    </p:spTree>
    <p:extLst>
      <p:ext uri="{BB962C8B-B14F-4D97-AF65-F5344CB8AC3E}">
        <p14:creationId xmlns:p14="http://schemas.microsoft.com/office/powerpoint/2010/main" val="281683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6</a:t>
            </a:fld>
            <a:endParaRPr lang="en-US"/>
          </a:p>
        </p:txBody>
      </p:sp>
    </p:spTree>
    <p:extLst>
      <p:ext uri="{BB962C8B-B14F-4D97-AF65-F5344CB8AC3E}">
        <p14:creationId xmlns:p14="http://schemas.microsoft.com/office/powerpoint/2010/main" val="71589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7</a:t>
            </a:fld>
            <a:endParaRPr lang="en-US"/>
          </a:p>
        </p:txBody>
      </p:sp>
    </p:spTree>
    <p:extLst>
      <p:ext uri="{BB962C8B-B14F-4D97-AF65-F5344CB8AC3E}">
        <p14:creationId xmlns:p14="http://schemas.microsoft.com/office/powerpoint/2010/main" val="238909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8</a:t>
            </a:fld>
            <a:endParaRPr lang="en-US"/>
          </a:p>
        </p:txBody>
      </p:sp>
    </p:spTree>
    <p:extLst>
      <p:ext uri="{BB962C8B-B14F-4D97-AF65-F5344CB8AC3E}">
        <p14:creationId xmlns:p14="http://schemas.microsoft.com/office/powerpoint/2010/main" val="267565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9</a:t>
            </a:fld>
            <a:endParaRPr lang="en-US"/>
          </a:p>
        </p:txBody>
      </p:sp>
    </p:spTree>
    <p:extLst>
      <p:ext uri="{BB962C8B-B14F-4D97-AF65-F5344CB8AC3E}">
        <p14:creationId xmlns:p14="http://schemas.microsoft.com/office/powerpoint/2010/main" val="247483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4E039F-3753-4D26-80E9-A1C762555E1D}" type="slidenum">
              <a:rPr lang="en-US" smtClean="0"/>
              <a:t>10</a:t>
            </a:fld>
            <a:endParaRPr lang="en-US"/>
          </a:p>
        </p:txBody>
      </p:sp>
    </p:spTree>
    <p:extLst>
      <p:ext uri="{BB962C8B-B14F-4D97-AF65-F5344CB8AC3E}">
        <p14:creationId xmlns:p14="http://schemas.microsoft.com/office/powerpoint/2010/main" val="317527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63389945-016E-4B34-A9CF-224C82CBEDDF}"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7CE21D25-EBFE-4622-AFC4-B34C08C3C08B}"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9CCE8A52-B98E-4927-8CAB-3719622D46B4}"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ltLang="en-US"/>
          </a:p>
        </p:txBody>
      </p:sp>
      <p:sp>
        <p:nvSpPr>
          <p:cNvPr id="5" name="Slide Number Placeholder 8"/>
          <p:cNvSpPr>
            <a:spLocks noGrp="1"/>
          </p:cNvSpPr>
          <p:nvPr>
            <p:ph type="sldNum" sz="quarter" idx="11"/>
          </p:nvPr>
        </p:nvSpPr>
        <p:spPr/>
        <p:txBody>
          <a:bodyPr rtlCol="0"/>
          <a:lstStyle>
            <a:lvl1pPr>
              <a:defRPr/>
            </a:lvl1pPr>
          </a:lstStyle>
          <a:p>
            <a:pPr>
              <a:defRPr/>
            </a:pPr>
            <a:fld id="{E00F7DFF-0ED6-4525-8374-AF34C8008B86}" type="slidenum">
              <a:rPr lang="en-US" altLang="en-US" smtClean="0"/>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CC53B545-E9FC-4A98-82DB-CB27320D9AEE}"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233607EE-93E7-49CF-BB08-1BD129A3BD2D}"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6E958F3A-4101-46E1-8832-B2A54958AD90}"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ltLang="en-US"/>
          </a:p>
        </p:txBody>
      </p:sp>
      <p:sp>
        <p:nvSpPr>
          <p:cNvPr id="4" name="Slide Number Placeholder 6"/>
          <p:cNvSpPr>
            <a:spLocks noGrp="1"/>
          </p:cNvSpPr>
          <p:nvPr>
            <p:ph type="sldNum" sz="quarter" idx="11"/>
          </p:nvPr>
        </p:nvSpPr>
        <p:spPr/>
        <p:txBody>
          <a:bodyPr rtlCol="0"/>
          <a:lstStyle>
            <a:lvl1pPr>
              <a:defRPr/>
            </a:lvl1pPr>
          </a:lstStyle>
          <a:p>
            <a:pPr>
              <a:defRPr/>
            </a:pPr>
            <a:fld id="{E61CAB5D-DF94-46E6-9CDA-27449F1DB86D}" type="slidenum">
              <a:rPr lang="en-US" altLang="en-US" smtClean="0"/>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9A7D0FEF-874A-4AF4-8430-C4A2379AEC79}"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ltLang="en-US"/>
          </a:p>
        </p:txBody>
      </p:sp>
      <p:sp>
        <p:nvSpPr>
          <p:cNvPr id="13" name="Slide Number Placeholder 21"/>
          <p:cNvSpPr>
            <a:spLocks noGrp="1"/>
          </p:cNvSpPr>
          <p:nvPr>
            <p:ph type="sldNum" sz="quarter" idx="11"/>
          </p:nvPr>
        </p:nvSpPr>
        <p:spPr/>
        <p:txBody>
          <a:bodyPr rtlCol="0"/>
          <a:lstStyle>
            <a:lvl1pPr>
              <a:defRPr/>
            </a:lvl1pPr>
          </a:lstStyle>
          <a:p>
            <a:pPr>
              <a:defRPr/>
            </a:pPr>
            <a:fld id="{239F3E57-9F52-4BAF-9EBA-1A1B2ADB55AC}" type="slidenum">
              <a:rPr lang="en-US" altLang="en-US" smtClean="0"/>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ltLang="en-US"/>
          </a:p>
        </p:txBody>
      </p:sp>
      <p:sp>
        <p:nvSpPr>
          <p:cNvPr id="13" name="Slide Number Placeholder 17"/>
          <p:cNvSpPr>
            <a:spLocks noGrp="1"/>
          </p:cNvSpPr>
          <p:nvPr>
            <p:ph type="sldNum" sz="quarter" idx="11"/>
          </p:nvPr>
        </p:nvSpPr>
        <p:spPr/>
        <p:txBody>
          <a:bodyPr rtlCol="0"/>
          <a:lstStyle>
            <a:lvl1pPr>
              <a:defRPr/>
            </a:lvl1pPr>
          </a:lstStyle>
          <a:p>
            <a:pPr>
              <a:defRPr/>
            </a:pPr>
            <a:fld id="{44444FAF-81C2-4C1C-8106-15C57D962DEC}" type="slidenum">
              <a:rPr lang="en-US" altLang="en-US" smtClean="0"/>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lt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79E790EA-0902-468D-AC7B-4A7667C75221}"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fontAlgn="base" hangingPunct="1">
        <a:spcBef>
          <a:spcPct val="0"/>
        </a:spcBef>
        <a:spcAft>
          <a:spcPct val="0"/>
        </a:spcAft>
        <a:defRPr sz="3000" kern="1200" cap="small">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ranklin Gothic Medium" pitchFamily="34" charset="0"/>
        </a:defRPr>
      </a:lvl2pPr>
      <a:lvl3pPr algn="l" rtl="0" eaLnBrk="1" fontAlgn="base" hangingPunct="1">
        <a:spcBef>
          <a:spcPct val="0"/>
        </a:spcBef>
        <a:spcAft>
          <a:spcPct val="0"/>
        </a:spcAft>
        <a:defRPr sz="3000">
          <a:solidFill>
            <a:schemeClr val="tx2"/>
          </a:solidFill>
          <a:latin typeface="Franklin Gothic Medium" pitchFamily="34" charset="0"/>
        </a:defRPr>
      </a:lvl3pPr>
      <a:lvl4pPr algn="l" rtl="0" eaLnBrk="1" fontAlgn="base" hangingPunct="1">
        <a:spcBef>
          <a:spcPct val="0"/>
        </a:spcBef>
        <a:spcAft>
          <a:spcPct val="0"/>
        </a:spcAft>
        <a:defRPr sz="3000">
          <a:solidFill>
            <a:schemeClr val="tx2"/>
          </a:solidFill>
          <a:latin typeface="Franklin Gothic Medium" pitchFamily="34" charset="0"/>
        </a:defRPr>
      </a:lvl4pPr>
      <a:lvl5pPr algn="l" rtl="0" eaLnBrk="1" fontAlgn="base" hangingPunct="1">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vamenta@vsdvallianc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vamenta@vsdvallianc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vadataadmin@vsdvallianc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sdvalliance.org/conta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chsafety.org/resources-agencyuse/email-bestpractices" TargetMode="External"/><Relationship Id="rId7" Type="http://schemas.openxmlformats.org/officeDocument/2006/relationships/hyperlink" Target="https://www.techsafety.org/12tipscellphon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techsafety.org/resources-agencyuse/shelter-computers-bestpractices" TargetMode="External"/><Relationship Id="rId5" Type="http://schemas.openxmlformats.org/officeDocument/2006/relationships/hyperlink" Target="https://www.techsafety.org/wifi-safety-privacy-tips-for-survivors" TargetMode="External"/><Relationship Id="rId4" Type="http://schemas.openxmlformats.org/officeDocument/2006/relationships/hyperlink" Target="https://www.techsafety.org/safe-contact-method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0"/>
            <a:ext cx="6172200" cy="990600"/>
          </a:xfrm>
        </p:spPr>
        <p:txBody>
          <a:bodyPr>
            <a:normAutofit fontScale="90000"/>
          </a:bodyPr>
          <a:lstStyle/>
          <a:p>
            <a:pPr algn="ctr">
              <a:defRPr/>
            </a:pPr>
            <a:r>
              <a:rPr lang="en-US" sz="3200"/>
              <a:t>Documenting Our Work Surveys: </a:t>
            </a:r>
            <a:br>
              <a:rPr lang="en-US" sz="3200"/>
            </a:br>
            <a:r>
              <a:rPr lang="en-US" sz="3200"/>
              <a:t>2020 Updates</a:t>
            </a:r>
            <a:endParaRPr lang="en-US"/>
          </a:p>
        </p:txBody>
      </p:sp>
      <p:sp>
        <p:nvSpPr>
          <p:cNvPr id="14338" name="Text Placeholder 4"/>
          <p:cNvSpPr>
            <a:spLocks noGrp="1"/>
          </p:cNvSpPr>
          <p:nvPr>
            <p:ph type="body" idx="1"/>
          </p:nvPr>
        </p:nvSpPr>
        <p:spPr/>
        <p:txBody>
          <a:bodyPr/>
          <a:lstStyle/>
          <a:p>
            <a:r>
              <a:rPr lang="en-US" altLang="en-US"/>
              <a:t>VAdata: Virginia’s Sexual and Domestic Violence Data Collection System</a:t>
            </a:r>
          </a:p>
          <a:p>
            <a:endParaRPr lang="en-US" altLang="en-US"/>
          </a:p>
        </p:txBody>
      </p:sp>
      <p:pic>
        <p:nvPicPr>
          <p:cNvPr id="14339" name="Picture 12" descr="AAtif.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667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153400" cy="1143000"/>
          </a:xfrm>
        </p:spPr>
        <p:txBody>
          <a:bodyPr>
            <a:noAutofit/>
          </a:bodyPr>
          <a:lstStyle/>
          <a:p>
            <a:pPr eaLnBrk="1" hangingPunct="1"/>
            <a:r>
              <a:rPr lang="en-US" sz="4000"/>
              <a:t>When/How Do We Invite Clients to Complete Surveys? </a:t>
            </a:r>
          </a:p>
        </p:txBody>
      </p:sp>
      <p:sp>
        <p:nvSpPr>
          <p:cNvPr id="18435" name="Rectangle 3"/>
          <p:cNvSpPr>
            <a:spLocks noGrp="1" noChangeArrowheads="1"/>
          </p:cNvSpPr>
          <p:nvPr>
            <p:ph sz="quarter" idx="1"/>
          </p:nvPr>
        </p:nvSpPr>
        <p:spPr>
          <a:xfrm>
            <a:off x="457200" y="1676400"/>
            <a:ext cx="7924800" cy="4953000"/>
          </a:xfrm>
        </p:spPr>
        <p:txBody>
          <a:bodyPr/>
          <a:lstStyle/>
          <a:p>
            <a:pPr>
              <a:lnSpc>
                <a:spcPct val="80000"/>
              </a:lnSpc>
              <a:spcBef>
                <a:spcPts val="0"/>
              </a:spcBef>
              <a:spcAft>
                <a:spcPts val="1800"/>
              </a:spcAft>
            </a:pPr>
            <a:r>
              <a:rPr lang="en-US" sz="2800"/>
              <a:t>Your agency’s data collection plan shouldn’t change much. The main difference is that clients now have an additional method by which they can complete DOW surveys. The following recommendations still apply:</a:t>
            </a:r>
          </a:p>
          <a:p>
            <a:pPr lvl="1">
              <a:lnSpc>
                <a:spcPct val="80000"/>
              </a:lnSpc>
              <a:spcBef>
                <a:spcPts val="0"/>
              </a:spcBef>
              <a:spcAft>
                <a:spcPts val="1800"/>
              </a:spcAft>
            </a:pPr>
            <a:r>
              <a:rPr lang="en-US" sz="2800" b="1"/>
              <a:t>Community-Based Services: </a:t>
            </a:r>
            <a:r>
              <a:rPr lang="en-US" sz="2800"/>
              <a:t>Invite each adult who receives services from your agency to fill out a survey on </a:t>
            </a:r>
            <a:r>
              <a:rPr lang="en-US" sz="2800" u="sng"/>
              <a:t>at least 3 different dates, several weeks apart</a:t>
            </a:r>
            <a:r>
              <a:rPr lang="en-US" sz="2800"/>
              <a:t>. </a:t>
            </a:r>
          </a:p>
          <a:p>
            <a:pPr lvl="1">
              <a:lnSpc>
                <a:spcPct val="80000"/>
              </a:lnSpc>
              <a:spcBef>
                <a:spcPts val="0"/>
              </a:spcBef>
              <a:spcAft>
                <a:spcPts val="1800"/>
              </a:spcAft>
            </a:pPr>
            <a:r>
              <a:rPr lang="en-US" sz="2800" b="1"/>
              <a:t>Shelter Services:</a:t>
            </a:r>
            <a:r>
              <a:rPr lang="en-US" sz="2800"/>
              <a:t> Invite residents to complete a survey at the point that you think they are about mid-way through their shelter stay and/or at the end of their stay.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153400" cy="1146048"/>
          </a:xfrm>
        </p:spPr>
        <p:txBody>
          <a:bodyPr>
            <a:noAutofit/>
          </a:bodyPr>
          <a:lstStyle/>
          <a:p>
            <a:pPr eaLnBrk="1" hangingPunct="1"/>
            <a:r>
              <a:rPr lang="en-US" sz="4000"/>
              <a:t>Do All Clients Have to Use the </a:t>
            </a:r>
            <a:br>
              <a:rPr lang="en-US" sz="4000"/>
            </a:br>
            <a:r>
              <a:rPr lang="en-US" sz="4000"/>
              <a:t>Online Forms?</a:t>
            </a:r>
          </a:p>
        </p:txBody>
      </p:sp>
      <p:sp>
        <p:nvSpPr>
          <p:cNvPr id="18435" name="Rectangle 3"/>
          <p:cNvSpPr>
            <a:spLocks noGrp="1" noChangeArrowheads="1"/>
          </p:cNvSpPr>
          <p:nvPr>
            <p:ph sz="quarter" idx="1"/>
          </p:nvPr>
        </p:nvSpPr>
        <p:spPr>
          <a:xfrm>
            <a:off x="457200" y="1752600"/>
            <a:ext cx="7696200" cy="5257800"/>
          </a:xfrm>
        </p:spPr>
        <p:txBody>
          <a:bodyPr/>
          <a:lstStyle/>
          <a:p>
            <a:pPr>
              <a:lnSpc>
                <a:spcPct val="80000"/>
              </a:lnSpc>
              <a:spcBef>
                <a:spcPts val="0"/>
              </a:spcBef>
              <a:spcAft>
                <a:spcPts val="1800"/>
              </a:spcAft>
            </a:pPr>
            <a:r>
              <a:rPr lang="en-US" sz="2800" b="1"/>
              <a:t>No, the online forms are just one way to fill out DOW surveys.</a:t>
            </a:r>
            <a:r>
              <a:rPr lang="en-US" sz="2800"/>
              <a:t> Offering clients the opportunity to provide feedback is what matters most. </a:t>
            </a:r>
          </a:p>
          <a:p>
            <a:pPr>
              <a:lnSpc>
                <a:spcPct val="80000"/>
              </a:lnSpc>
              <a:spcBef>
                <a:spcPts val="0"/>
              </a:spcBef>
              <a:spcAft>
                <a:spcPts val="1800"/>
              </a:spcAft>
            </a:pPr>
            <a:r>
              <a:rPr lang="en-US" sz="2800"/>
              <a:t>If people are more comfortable with paper forms, or it isn’t safe to access the online survey, they are welcome to continue to use paper forms. </a:t>
            </a:r>
          </a:p>
          <a:p>
            <a:pPr>
              <a:lnSpc>
                <a:spcPct val="80000"/>
              </a:lnSpc>
              <a:spcBef>
                <a:spcPts val="0"/>
              </a:spcBef>
              <a:spcAft>
                <a:spcPts val="1800"/>
              </a:spcAft>
            </a:pPr>
            <a:r>
              <a:rPr lang="en-US" sz="2800"/>
              <a:t>Clients can also answer questions by phone, if it is safe to communicate and the client is surveyed by someone at the agency who did not directly provide services to them. The person surveying the client can enter answers in the online form or fill out a paper survey.</a:t>
            </a:r>
          </a:p>
        </p:txBody>
      </p:sp>
    </p:spTree>
    <p:extLst>
      <p:ext uri="{BB962C8B-B14F-4D97-AF65-F5344CB8AC3E}">
        <p14:creationId xmlns:p14="http://schemas.microsoft.com/office/powerpoint/2010/main" val="427000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153400" cy="1041862"/>
          </a:xfrm>
        </p:spPr>
        <p:txBody>
          <a:bodyPr>
            <a:noAutofit/>
          </a:bodyPr>
          <a:lstStyle/>
          <a:p>
            <a:pPr eaLnBrk="1" hangingPunct="1"/>
            <a:r>
              <a:rPr lang="en-US" sz="4000"/>
              <a:t>What About Languages Other Than </a:t>
            </a:r>
            <a:br>
              <a:rPr lang="en-US" sz="4000"/>
            </a:br>
            <a:r>
              <a:rPr lang="en-US" sz="4000"/>
              <a:t>English or Spanish?</a:t>
            </a:r>
          </a:p>
        </p:txBody>
      </p:sp>
      <p:sp>
        <p:nvSpPr>
          <p:cNvPr id="18435" name="Rectangle 3"/>
          <p:cNvSpPr>
            <a:spLocks noGrp="1" noChangeArrowheads="1"/>
          </p:cNvSpPr>
          <p:nvPr>
            <p:ph sz="quarter" idx="1"/>
          </p:nvPr>
        </p:nvSpPr>
        <p:spPr>
          <a:xfrm>
            <a:off x="457200" y="1981200"/>
            <a:ext cx="7467600" cy="4572000"/>
          </a:xfrm>
        </p:spPr>
        <p:txBody>
          <a:bodyPr/>
          <a:lstStyle/>
          <a:p>
            <a:pPr>
              <a:lnSpc>
                <a:spcPct val="80000"/>
              </a:lnSpc>
              <a:spcBef>
                <a:spcPts val="0"/>
              </a:spcBef>
              <a:spcAft>
                <a:spcPts val="1800"/>
              </a:spcAft>
            </a:pPr>
            <a:r>
              <a:rPr lang="en-US" sz="2800"/>
              <a:t>We are finalizing online forms for DOW surveys in Amharic, Arabic, Chinese, Dari, French, Korean, Pashto, Tigrinya, and Vietnamese. Stay tuned -- we hope to have them available soon!</a:t>
            </a:r>
          </a:p>
          <a:p>
            <a:pPr>
              <a:lnSpc>
                <a:spcPct val="80000"/>
              </a:lnSpc>
              <a:spcBef>
                <a:spcPts val="0"/>
              </a:spcBef>
              <a:spcAft>
                <a:spcPts val="1800"/>
              </a:spcAft>
            </a:pPr>
            <a:r>
              <a:rPr lang="en-US" sz="2800"/>
              <a:t>Please continue to use paper forms or offer clients the option to answer survey questions over the phone.</a:t>
            </a:r>
          </a:p>
          <a:p>
            <a:pPr>
              <a:lnSpc>
                <a:spcPct val="80000"/>
              </a:lnSpc>
              <a:spcBef>
                <a:spcPts val="0"/>
              </a:spcBef>
              <a:spcAft>
                <a:spcPts val="1800"/>
              </a:spcAft>
            </a:pPr>
            <a:r>
              <a:rPr lang="en-US" sz="2800"/>
              <a:t>If you have translation experience in any of these languages and would be interested in helping us, please reach out to Kristin at </a:t>
            </a:r>
            <a:r>
              <a:rPr lang="en-US" sz="2800">
                <a:hlinkClick r:id="rId3"/>
              </a:rPr>
              <a:t>kvamenta@vsdvalliance.org</a:t>
            </a:r>
            <a:r>
              <a:rPr lang="en-US" sz="2800"/>
              <a:t>. </a:t>
            </a:r>
          </a:p>
        </p:txBody>
      </p:sp>
    </p:spTree>
    <p:extLst>
      <p:ext uri="{BB962C8B-B14F-4D97-AF65-F5344CB8AC3E}">
        <p14:creationId xmlns:p14="http://schemas.microsoft.com/office/powerpoint/2010/main" val="337167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122024" cy="1143000"/>
          </a:xfrm>
        </p:spPr>
        <p:txBody>
          <a:bodyPr>
            <a:normAutofit/>
          </a:bodyPr>
          <a:lstStyle/>
          <a:p>
            <a:pPr algn="ctr">
              <a:defRPr/>
            </a:pPr>
            <a:r>
              <a:rPr lang="en-US" sz="3200"/>
              <a:t>Who do I contact for Questions About DOWs?</a:t>
            </a:r>
          </a:p>
        </p:txBody>
      </p:sp>
      <p:sp>
        <p:nvSpPr>
          <p:cNvPr id="6" name="Rectangle 5">
            <a:extLst>
              <a:ext uri="{FF2B5EF4-FFF2-40B4-BE49-F238E27FC236}">
                <a16:creationId xmlns:a16="http://schemas.microsoft.com/office/drawing/2014/main" id="{64E71E55-80EA-415B-9539-B8C6230DC3A9}"/>
              </a:ext>
            </a:extLst>
          </p:cNvPr>
          <p:cNvSpPr>
            <a:spLocks noGrp="1" noChangeArrowheads="1"/>
          </p:cNvSpPr>
          <p:nvPr/>
        </p:nvSpPr>
        <p:spPr bwMode="auto">
          <a:xfrm>
            <a:off x="457200" y="1752600"/>
            <a:ext cx="7467600" cy="449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buNone/>
            </a:pPr>
            <a:r>
              <a:rPr lang="en-US" sz="2800" b="1"/>
              <a:t>Kristin Vamenta</a:t>
            </a:r>
          </a:p>
          <a:p>
            <a:pPr algn="ctr">
              <a:buNone/>
            </a:pPr>
            <a:r>
              <a:rPr lang="en-US" sz="2800"/>
              <a:t>Evaluation and Technology Safety Director</a:t>
            </a:r>
          </a:p>
          <a:p>
            <a:pPr algn="ctr">
              <a:buNone/>
            </a:pPr>
            <a:r>
              <a:rPr lang="en-US" sz="2800">
                <a:hlinkClick r:id="rId3"/>
              </a:rPr>
              <a:t>kvamenta@vsdvalliance.org</a:t>
            </a:r>
            <a:endParaRPr lang="en-US" sz="2000"/>
          </a:p>
          <a:p>
            <a:pPr algn="ctr">
              <a:buNone/>
            </a:pPr>
            <a:r>
              <a:rPr lang="en-US" sz="2800" b="1"/>
              <a:t>804.377.0335 </a:t>
            </a:r>
          </a:p>
          <a:p>
            <a:pPr algn="ctr">
              <a:buNone/>
            </a:pPr>
            <a:r>
              <a:rPr lang="en-US" sz="2800"/>
              <a:t> </a:t>
            </a:r>
          </a:p>
          <a:p>
            <a:pPr algn="ctr">
              <a:buNone/>
            </a:pPr>
            <a:r>
              <a:rPr lang="en-US" sz="2800" b="1"/>
              <a:t>Itzel Patiño</a:t>
            </a:r>
          </a:p>
          <a:p>
            <a:pPr algn="ctr">
              <a:buNone/>
            </a:pPr>
            <a:r>
              <a:rPr lang="en-US" sz="2800"/>
              <a:t>Housing and Advocacy Coordinator</a:t>
            </a:r>
          </a:p>
          <a:p>
            <a:pPr algn="ctr">
              <a:buNone/>
            </a:pPr>
            <a:r>
              <a:rPr lang="en-US" sz="2800">
                <a:hlinkClick r:id="rId3"/>
              </a:rPr>
              <a:t>ipatino@vsdvalliance.org</a:t>
            </a:r>
            <a:endParaRPr lang="en-US"/>
          </a:p>
          <a:p>
            <a:pPr algn="ctr">
              <a:buNone/>
            </a:pPr>
            <a:r>
              <a:rPr lang="en-US" sz="2800" b="1"/>
              <a:t>804.377.0335  </a:t>
            </a:r>
            <a:endParaRPr lang="en-US"/>
          </a:p>
        </p:txBody>
      </p:sp>
    </p:spTree>
    <p:extLst>
      <p:ext uri="{BB962C8B-B14F-4D97-AF65-F5344CB8AC3E}">
        <p14:creationId xmlns:p14="http://schemas.microsoft.com/office/powerpoint/2010/main" val="242116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br>
              <a:rPr lang="en-US" sz="3600"/>
            </a:br>
            <a:r>
              <a:rPr lang="en-US" sz="3200"/>
              <a:t>HELP! </a:t>
            </a:r>
            <a:r>
              <a:rPr lang="en-US" sz="3200" err="1"/>
              <a:t>VAdata’s</a:t>
            </a:r>
            <a:r>
              <a:rPr lang="en-US" sz="3200"/>
              <a:t> not working.</a:t>
            </a:r>
            <a:endParaRPr lang="en-US" sz="3600"/>
          </a:p>
        </p:txBody>
      </p:sp>
      <p:sp>
        <p:nvSpPr>
          <p:cNvPr id="35843" name="Rectangle 3"/>
          <p:cNvSpPr>
            <a:spLocks noGrp="1" noChangeArrowheads="1"/>
          </p:cNvSpPr>
          <p:nvPr>
            <p:ph sz="quarter" idx="1"/>
          </p:nvPr>
        </p:nvSpPr>
        <p:spPr/>
        <p:txBody>
          <a:bodyPr/>
          <a:lstStyle/>
          <a:p>
            <a:pPr algn="ctr">
              <a:lnSpc>
                <a:spcPct val="80000"/>
              </a:lnSpc>
              <a:buFont typeface="Wingdings" panose="05000000000000000000" pitchFamily="2" charset="2"/>
              <a:buNone/>
            </a:pPr>
            <a:r>
              <a:rPr lang="en-US" altLang="en-US" sz="2800"/>
              <a:t>If you think something is wrong with </a:t>
            </a:r>
            <a:r>
              <a:rPr lang="en-US" altLang="en-US" sz="2800" err="1"/>
              <a:t>VAdata</a:t>
            </a:r>
            <a:r>
              <a:rPr lang="en-US" altLang="en-US" sz="2800"/>
              <a:t>, please let us know! Give us a call at </a:t>
            </a:r>
            <a:r>
              <a:rPr lang="en-US" altLang="en-US" sz="3200" b="1">
                <a:solidFill>
                  <a:schemeClr val="accent2"/>
                </a:solidFill>
              </a:rPr>
              <a:t>804.377.0335</a:t>
            </a:r>
            <a:r>
              <a:rPr lang="en-US" altLang="en-US" sz="3200" b="1"/>
              <a:t> </a:t>
            </a:r>
            <a:r>
              <a:rPr lang="en-US" altLang="en-US" sz="3200"/>
              <a:t>OR email us at </a:t>
            </a:r>
            <a:r>
              <a:rPr lang="en-US" altLang="en-US" sz="3200" b="1">
                <a:solidFill>
                  <a:schemeClr val="accent2"/>
                </a:solidFill>
                <a:hlinkClick r:id="rId3"/>
              </a:rPr>
              <a:t>vadataadmin@vsdvalliance.org</a:t>
            </a:r>
            <a:r>
              <a:rPr lang="en-US" altLang="en-US" sz="3200" b="1"/>
              <a:t>.</a:t>
            </a:r>
          </a:p>
          <a:p>
            <a:pPr algn="ctr">
              <a:lnSpc>
                <a:spcPct val="80000"/>
              </a:lnSpc>
              <a:buFont typeface="Wingdings" panose="05000000000000000000" pitchFamily="2" charset="2"/>
              <a:buNone/>
            </a:pPr>
            <a:endParaRPr lang="en-US" altLang="en-US" sz="2800"/>
          </a:p>
          <a:p>
            <a:pPr algn="ctr">
              <a:lnSpc>
                <a:spcPct val="80000"/>
              </a:lnSpc>
              <a:buFont typeface="Wingdings" panose="05000000000000000000" pitchFamily="2" charset="2"/>
              <a:buNone/>
            </a:pPr>
            <a:r>
              <a:rPr lang="en-US" altLang="en-US"/>
              <a:t>We don’t use VAdata in the same ways you do, so sometimes the only way that we know something is off or broken is when you tell us.</a:t>
            </a:r>
          </a:p>
          <a:p>
            <a:pPr algn="ctr">
              <a:lnSpc>
                <a:spcPct val="80000"/>
              </a:lnSpc>
              <a:buFont typeface="Wingdings" panose="05000000000000000000" pitchFamily="2" charset="2"/>
              <a:buNone/>
            </a:pPr>
            <a:endParaRPr lang="en-US" altLang="en-US"/>
          </a:p>
          <a:p>
            <a:pPr algn="ctr">
              <a:lnSpc>
                <a:spcPct val="80000"/>
              </a:lnSpc>
              <a:buNone/>
            </a:pPr>
            <a:r>
              <a:rPr lang="en-US"/>
              <a:t>We also like to talk with you by phone when you have questions, because we usually want information that you might not know we need.</a:t>
            </a:r>
            <a:endParaRPr lang="en-US" altLang="en-US"/>
          </a:p>
        </p:txBody>
      </p:sp>
    </p:spTree>
    <p:extLst>
      <p:ext uri="{BB962C8B-B14F-4D97-AF65-F5344CB8AC3E}">
        <p14:creationId xmlns:p14="http://schemas.microsoft.com/office/powerpoint/2010/main" val="54223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sz="4000"/>
              <a:t>How Can I Get Additional Help About Other Topics or Concerns?</a:t>
            </a:r>
          </a:p>
        </p:txBody>
      </p:sp>
      <p:sp>
        <p:nvSpPr>
          <p:cNvPr id="37891" name="Rectangle 3"/>
          <p:cNvSpPr>
            <a:spLocks noGrp="1" noChangeArrowheads="1"/>
          </p:cNvSpPr>
          <p:nvPr>
            <p:ph sz="quarter" idx="1"/>
          </p:nvPr>
        </p:nvSpPr>
        <p:spPr>
          <a:xfrm>
            <a:off x="457200" y="1676400"/>
            <a:ext cx="7696200" cy="4492625"/>
          </a:xfrm>
        </p:spPr>
        <p:txBody>
          <a:bodyPr/>
          <a:lstStyle/>
          <a:p>
            <a:pPr algn="ctr">
              <a:buNone/>
            </a:pPr>
            <a:r>
              <a:rPr lang="en-US" sz="2800"/>
              <a:t>The Action Alliance staff urge you to contact us whenever you have a question or a concern about VAdata, resources, advocacy, policy, training, funding, or anything else.</a:t>
            </a:r>
          </a:p>
          <a:p>
            <a:pPr algn="ctr">
              <a:buFont typeface="Wingdings" panose="05000000000000000000" pitchFamily="2" charset="2"/>
              <a:buNone/>
            </a:pPr>
            <a:endParaRPr lang="en-US" altLang="en-US" sz="1400"/>
          </a:p>
          <a:p>
            <a:pPr algn="ctr">
              <a:buFont typeface="Wingdings" panose="05000000000000000000" pitchFamily="2" charset="2"/>
              <a:buNone/>
            </a:pPr>
            <a:r>
              <a:rPr lang="en-US" altLang="en-US" sz="2800">
                <a:solidFill>
                  <a:schemeClr val="accent2"/>
                </a:solidFill>
              </a:rPr>
              <a:t>Staff can be reached at</a:t>
            </a:r>
          </a:p>
          <a:p>
            <a:pPr algn="ctr">
              <a:buFont typeface="Wingdings" panose="05000000000000000000" pitchFamily="2" charset="2"/>
              <a:buNone/>
            </a:pPr>
            <a:r>
              <a:rPr lang="en-US" altLang="en-US" sz="3200" b="1">
                <a:solidFill>
                  <a:schemeClr val="accent2"/>
                </a:solidFill>
              </a:rPr>
              <a:t>804.377.0335</a:t>
            </a:r>
            <a:br>
              <a:rPr lang="en-US" altLang="en-US" sz="3200" b="1">
                <a:solidFill>
                  <a:schemeClr val="accent2"/>
                </a:solidFill>
              </a:rPr>
            </a:br>
            <a:br>
              <a:rPr lang="en-US" altLang="en-US" sz="3200" b="1">
                <a:solidFill>
                  <a:schemeClr val="accent2"/>
                </a:solidFill>
              </a:rPr>
            </a:br>
            <a:r>
              <a:rPr lang="en-US" altLang="en-US" sz="2800"/>
              <a:t>Or you can visit our website to send a message directly to staff members. Visit </a:t>
            </a:r>
            <a:r>
              <a:rPr lang="en-US" altLang="en-US" sz="2800">
                <a:hlinkClick r:id="rId3"/>
              </a:rPr>
              <a:t>https://vsdvalliance.org/contact/</a:t>
            </a:r>
            <a:r>
              <a:rPr lang="en-US" altLang="en-US" sz="2800"/>
              <a:t>.</a:t>
            </a:r>
            <a:endParaRPr lang="en-US" altLang="en-US" sz="1400"/>
          </a:p>
          <a:p>
            <a:pPr>
              <a:buFont typeface="Wingdings" panose="05000000000000000000" pitchFamily="2" charset="2"/>
              <a:buNone/>
            </a:pPr>
            <a:endParaRPr lang="en-US" altLang="en-US" sz="1800"/>
          </a:p>
          <a:p>
            <a:pPr>
              <a:buFont typeface="Wingdings" panose="05000000000000000000" pitchFamily="2" charset="2"/>
              <a:buNone/>
            </a:pPr>
            <a:endParaRPr lang="en-US" altLang="en-US"/>
          </a:p>
        </p:txBody>
      </p:sp>
    </p:spTree>
    <p:extLst>
      <p:ext uri="{BB962C8B-B14F-4D97-AF65-F5344CB8AC3E}">
        <p14:creationId xmlns:p14="http://schemas.microsoft.com/office/powerpoint/2010/main" val="266434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a:xfrm>
            <a:off x="457200" y="838199"/>
            <a:ext cx="7467600" cy="735013"/>
          </a:xfrm>
        </p:spPr>
        <p:txBody>
          <a:bodyPr/>
          <a:lstStyle/>
          <a:p>
            <a:pPr>
              <a:defRPr/>
            </a:pPr>
            <a:r>
              <a:rPr lang="en-US" sz="4000"/>
              <a:t>What is Documenting Our Work?</a:t>
            </a:r>
          </a:p>
        </p:txBody>
      </p:sp>
      <p:sp>
        <p:nvSpPr>
          <p:cNvPr id="12291" name="Rectangle 14"/>
          <p:cNvSpPr>
            <a:spLocks noGrp="1" noChangeArrowheads="1"/>
          </p:cNvSpPr>
          <p:nvPr>
            <p:ph sz="quarter" idx="1"/>
          </p:nvPr>
        </p:nvSpPr>
        <p:spPr>
          <a:xfrm>
            <a:off x="457200" y="1831975"/>
            <a:ext cx="7467600" cy="4111625"/>
          </a:xfrm>
        </p:spPr>
        <p:txBody>
          <a:bodyPr/>
          <a:lstStyle/>
          <a:p>
            <a:pPr>
              <a:lnSpc>
                <a:spcPct val="80000"/>
              </a:lnSpc>
              <a:spcBef>
                <a:spcPts val="0"/>
              </a:spcBef>
              <a:spcAft>
                <a:spcPts val="1800"/>
              </a:spcAft>
            </a:pPr>
            <a:r>
              <a:rPr lang="en-US" sz="2600"/>
              <a:t>A national initiative, the Documenting Our Work (DOW) project was initiated by Family Violence Prevention and Services Act (FVPSA) staff and the National Resource Center on Domestic Violence (NRCDV) in the late 1990s. </a:t>
            </a:r>
            <a:endParaRPr lang="en-US" altLang="en-US" sz="2600"/>
          </a:p>
          <a:p>
            <a:pPr>
              <a:lnSpc>
                <a:spcPct val="80000"/>
              </a:lnSpc>
              <a:spcBef>
                <a:spcPts val="0"/>
              </a:spcBef>
              <a:spcAft>
                <a:spcPts val="1800"/>
              </a:spcAft>
            </a:pPr>
            <a:r>
              <a:rPr lang="en-US" sz="2600"/>
              <a:t>DOW surveys </a:t>
            </a:r>
            <a:r>
              <a:rPr lang="en-US" altLang="en-US" sz="2600"/>
              <a:t>collect outcome data directly from survivors on the impact and value of services provided by local domestic violence programs.</a:t>
            </a:r>
          </a:p>
          <a:p>
            <a:pPr>
              <a:lnSpc>
                <a:spcPct val="80000"/>
              </a:lnSpc>
              <a:spcBef>
                <a:spcPts val="0"/>
              </a:spcBef>
              <a:spcAft>
                <a:spcPts val="1800"/>
              </a:spcAft>
            </a:pPr>
            <a:r>
              <a:rPr lang="en-US" sz="2600" b="1"/>
              <a:t>Please review </a:t>
            </a:r>
            <a:r>
              <a:rPr lang="en-US" sz="2600" b="1" u="sng"/>
              <a:t>VAdata Training Module 5: Documenting Our Work</a:t>
            </a:r>
            <a:r>
              <a:rPr lang="en-US" sz="2600" b="1"/>
              <a:t> on VA for more details.</a:t>
            </a:r>
            <a:endParaRPr lang="en-US" altLang="en-US" sz="2600" b="1"/>
          </a:p>
        </p:txBody>
      </p:sp>
    </p:spTree>
    <p:extLst>
      <p:ext uri="{BB962C8B-B14F-4D97-AF65-F5344CB8AC3E}">
        <p14:creationId xmlns:p14="http://schemas.microsoft.com/office/powerpoint/2010/main" val="146091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a:xfrm>
            <a:off x="457200" y="228600"/>
            <a:ext cx="8001000" cy="941387"/>
          </a:xfrm>
        </p:spPr>
        <p:txBody>
          <a:bodyPr>
            <a:noAutofit/>
          </a:bodyPr>
          <a:lstStyle/>
          <a:p>
            <a:pPr>
              <a:defRPr/>
            </a:pPr>
            <a:r>
              <a:rPr lang="en-US" sz="4000"/>
              <a:t>How do we participate in Virginia?</a:t>
            </a:r>
          </a:p>
        </p:txBody>
      </p:sp>
      <p:sp>
        <p:nvSpPr>
          <p:cNvPr id="12291" name="Rectangle 14"/>
          <p:cNvSpPr>
            <a:spLocks noGrp="1" noChangeArrowheads="1"/>
          </p:cNvSpPr>
          <p:nvPr>
            <p:ph sz="quarter" idx="1"/>
          </p:nvPr>
        </p:nvSpPr>
        <p:spPr>
          <a:xfrm>
            <a:off x="457200" y="1401762"/>
            <a:ext cx="7467600" cy="5227638"/>
          </a:xfrm>
        </p:spPr>
        <p:txBody>
          <a:bodyPr/>
          <a:lstStyle/>
          <a:p>
            <a:pPr>
              <a:lnSpc>
                <a:spcPct val="80000"/>
              </a:lnSpc>
              <a:spcBef>
                <a:spcPts val="0"/>
              </a:spcBef>
              <a:spcAft>
                <a:spcPts val="1800"/>
              </a:spcAft>
            </a:pPr>
            <a:r>
              <a:rPr lang="en-US" sz="2600"/>
              <a:t>In Virginia, two surveys collect feedback from people receiving </a:t>
            </a:r>
            <a:r>
              <a:rPr lang="en-US" sz="2600" b="1"/>
              <a:t>shelter services </a:t>
            </a:r>
            <a:r>
              <a:rPr lang="en-US" sz="2600"/>
              <a:t>and </a:t>
            </a:r>
            <a:r>
              <a:rPr lang="en-US" sz="2600" b="1"/>
              <a:t>community-based services.</a:t>
            </a:r>
            <a:r>
              <a:rPr lang="en-US" sz="2600"/>
              <a:t> </a:t>
            </a:r>
          </a:p>
          <a:p>
            <a:pPr>
              <a:lnSpc>
                <a:spcPct val="80000"/>
              </a:lnSpc>
              <a:spcBef>
                <a:spcPts val="0"/>
              </a:spcBef>
              <a:spcAft>
                <a:spcPts val="1800"/>
              </a:spcAft>
            </a:pPr>
            <a:r>
              <a:rPr lang="en-US" sz="2600"/>
              <a:t>These surveys collect information about the outcomes of working with agencies in two </a:t>
            </a:r>
            <a:r>
              <a:rPr lang="en-US" sz="2600" u="sng"/>
              <a:t>general</a:t>
            </a:r>
            <a:r>
              <a:rPr lang="en-US" sz="2600"/>
              <a:t> settings; they do </a:t>
            </a:r>
            <a:r>
              <a:rPr lang="en-US" sz="2600" u="sng"/>
              <a:t>not</a:t>
            </a:r>
            <a:r>
              <a:rPr lang="en-US" sz="2600"/>
              <a:t> evaluate specific services offered by an agency.</a:t>
            </a:r>
          </a:p>
          <a:p>
            <a:pPr>
              <a:lnSpc>
                <a:spcPct val="80000"/>
              </a:lnSpc>
              <a:spcBef>
                <a:spcPts val="0"/>
              </a:spcBef>
              <a:spcAft>
                <a:spcPts val="1800"/>
              </a:spcAft>
            </a:pPr>
            <a:r>
              <a:rPr lang="en-US" sz="2600"/>
              <a:t>Both surveys were last updated in 2014 and are available in English, Amharic, Arabic, Chinese, Dari, French, Korean, Pashto, Spanish, Tigrinya, and Vietnamese.</a:t>
            </a:r>
          </a:p>
          <a:p>
            <a:pPr>
              <a:lnSpc>
                <a:spcPct val="80000"/>
              </a:lnSpc>
              <a:spcBef>
                <a:spcPts val="0"/>
              </a:spcBef>
              <a:spcAft>
                <a:spcPts val="1800"/>
              </a:spcAft>
            </a:pPr>
            <a:r>
              <a:rPr lang="en-US" sz="2600" b="1"/>
              <a:t>Starting July 2020, English and Spanish surveys will also be available to complete online.</a:t>
            </a:r>
          </a:p>
        </p:txBody>
      </p:sp>
    </p:spTree>
    <p:extLst>
      <p:ext uri="{BB962C8B-B14F-4D97-AF65-F5344CB8AC3E}">
        <p14:creationId xmlns:p14="http://schemas.microsoft.com/office/powerpoint/2010/main" val="81083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7956430" cy="1245110"/>
          </a:xfrm>
        </p:spPr>
        <p:txBody>
          <a:bodyPr>
            <a:noAutofit/>
          </a:bodyPr>
          <a:lstStyle/>
          <a:p>
            <a:r>
              <a:rPr lang="en-US" sz="4000"/>
              <a:t>How do the online forms work?</a:t>
            </a:r>
          </a:p>
        </p:txBody>
      </p:sp>
      <p:sp>
        <p:nvSpPr>
          <p:cNvPr id="3" name="Content Placeholder 2"/>
          <p:cNvSpPr>
            <a:spLocks noGrp="1"/>
          </p:cNvSpPr>
          <p:nvPr>
            <p:ph sz="quarter" idx="1"/>
          </p:nvPr>
        </p:nvSpPr>
        <p:spPr>
          <a:xfrm>
            <a:off x="489155" y="1828800"/>
            <a:ext cx="7696200" cy="4419600"/>
          </a:xfrm>
        </p:spPr>
        <p:txBody>
          <a:bodyPr/>
          <a:lstStyle/>
          <a:p>
            <a:pPr>
              <a:lnSpc>
                <a:spcPct val="80000"/>
              </a:lnSpc>
              <a:spcBef>
                <a:spcPts val="0"/>
              </a:spcBef>
              <a:spcAft>
                <a:spcPts val="1800"/>
              </a:spcAft>
            </a:pPr>
            <a:r>
              <a:rPr lang="en-US" sz="2600"/>
              <a:t>The Action Alliance maintains DOW surveys in Qualtrics.</a:t>
            </a:r>
          </a:p>
          <a:p>
            <a:pPr>
              <a:lnSpc>
                <a:spcPct val="80000"/>
              </a:lnSpc>
              <a:spcBef>
                <a:spcPts val="0"/>
              </a:spcBef>
              <a:spcAft>
                <a:spcPts val="1800"/>
              </a:spcAft>
            </a:pPr>
            <a:r>
              <a:rPr lang="en-US" sz="2600"/>
              <a:t>Each agency receives unique URLs (web addresses) to collect feedback from their clients. For now, each agency will receive </a:t>
            </a:r>
            <a:r>
              <a:rPr lang="en-US" sz="2600" b="1"/>
              <a:t>4 URLs </a:t>
            </a:r>
            <a:r>
              <a:rPr lang="en-US" sz="2600"/>
              <a:t>(Community-Based Survey &amp; Shelter Survey, each in English &amp; Spanish).</a:t>
            </a:r>
          </a:p>
          <a:p>
            <a:pPr>
              <a:lnSpc>
                <a:spcPct val="80000"/>
              </a:lnSpc>
              <a:spcBef>
                <a:spcPts val="0"/>
              </a:spcBef>
              <a:spcAft>
                <a:spcPts val="1800"/>
              </a:spcAft>
            </a:pPr>
            <a:r>
              <a:rPr lang="en-US" sz="2600"/>
              <a:t>SDVA staff provide clients with either safe internet access on an unmonitored device at the agency/shelter, or instructions for safe access on their own. (We’ll talk about this more later!)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58D2B-EBA8-4176-8A3B-74326B946533}"/>
              </a:ext>
            </a:extLst>
          </p:cNvPr>
          <p:cNvSpPr/>
          <p:nvPr/>
        </p:nvSpPr>
        <p:spPr>
          <a:xfrm>
            <a:off x="1295400" y="1219200"/>
            <a:ext cx="5943600" cy="521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924B-BB4C-4A30-9B7B-72EA910A00EF}"/>
              </a:ext>
            </a:extLst>
          </p:cNvPr>
          <p:cNvSpPr>
            <a:spLocks noGrp="1"/>
          </p:cNvSpPr>
          <p:nvPr>
            <p:ph type="title"/>
          </p:nvPr>
        </p:nvSpPr>
        <p:spPr>
          <a:xfrm>
            <a:off x="457200" y="274638"/>
            <a:ext cx="7467600" cy="715962"/>
          </a:xfrm>
        </p:spPr>
        <p:txBody>
          <a:bodyPr>
            <a:normAutofit/>
          </a:bodyPr>
          <a:lstStyle/>
          <a:p>
            <a:pPr algn="ctr"/>
            <a:r>
              <a:rPr lang="en-US" sz="4000"/>
              <a:t>A preview of the online form</a:t>
            </a:r>
          </a:p>
        </p:txBody>
      </p:sp>
      <p:pic>
        <p:nvPicPr>
          <p:cNvPr id="5" name="Content Placeholder 4" descr="A screenshot of a cell phone&#10;&#10;Description automatically generated">
            <a:extLst>
              <a:ext uri="{FF2B5EF4-FFF2-40B4-BE49-F238E27FC236}">
                <a16:creationId xmlns:a16="http://schemas.microsoft.com/office/drawing/2014/main" id="{75060C94-E406-41B5-B634-AB285DFC784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0397" y="1371600"/>
            <a:ext cx="5616203" cy="4873625"/>
          </a:xfrm>
        </p:spPr>
      </p:pic>
    </p:spTree>
    <p:extLst>
      <p:ext uri="{BB962C8B-B14F-4D97-AF65-F5344CB8AC3E}">
        <p14:creationId xmlns:p14="http://schemas.microsoft.com/office/powerpoint/2010/main" val="259236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AE8E-5A81-4864-A3B4-B8F295F2B55A}"/>
              </a:ext>
            </a:extLst>
          </p:cNvPr>
          <p:cNvSpPr>
            <a:spLocks noGrp="1"/>
          </p:cNvSpPr>
          <p:nvPr>
            <p:ph type="title"/>
          </p:nvPr>
        </p:nvSpPr>
        <p:spPr>
          <a:xfrm>
            <a:off x="457200" y="609600"/>
            <a:ext cx="7467600" cy="1143000"/>
          </a:xfrm>
        </p:spPr>
        <p:txBody>
          <a:bodyPr>
            <a:noAutofit/>
          </a:bodyPr>
          <a:lstStyle/>
          <a:p>
            <a:r>
              <a:rPr lang="en-US" sz="4000"/>
              <a:t>How can clients access online DOW surveys safely?</a:t>
            </a:r>
          </a:p>
        </p:txBody>
      </p:sp>
      <p:sp>
        <p:nvSpPr>
          <p:cNvPr id="3" name="Content Placeholder 2">
            <a:extLst>
              <a:ext uri="{FF2B5EF4-FFF2-40B4-BE49-F238E27FC236}">
                <a16:creationId xmlns:a16="http://schemas.microsoft.com/office/drawing/2014/main" id="{8F43D4E3-1919-41EE-8D09-C44EA8609912}"/>
              </a:ext>
            </a:extLst>
          </p:cNvPr>
          <p:cNvSpPr>
            <a:spLocks noGrp="1"/>
          </p:cNvSpPr>
          <p:nvPr>
            <p:ph sz="quarter" idx="1"/>
          </p:nvPr>
        </p:nvSpPr>
        <p:spPr>
          <a:xfrm>
            <a:off x="457200" y="2033334"/>
            <a:ext cx="7467600" cy="4519866"/>
          </a:xfrm>
        </p:spPr>
        <p:txBody>
          <a:bodyPr/>
          <a:lstStyle/>
          <a:p>
            <a:pPr>
              <a:lnSpc>
                <a:spcPct val="80000"/>
              </a:lnSpc>
              <a:spcBef>
                <a:spcPts val="0"/>
              </a:spcBef>
              <a:spcAft>
                <a:spcPts val="1800"/>
              </a:spcAft>
            </a:pPr>
            <a:r>
              <a:rPr lang="en-US" sz="2600"/>
              <a:t>Keep in mind, </a:t>
            </a:r>
            <a:r>
              <a:rPr lang="en-US" sz="2600" b="1"/>
              <a:t>confidentiality </a:t>
            </a:r>
            <a:r>
              <a:rPr lang="en-US" sz="2600"/>
              <a:t>should not be compromised in any situation!</a:t>
            </a:r>
          </a:p>
          <a:p>
            <a:pPr>
              <a:lnSpc>
                <a:spcPct val="80000"/>
              </a:lnSpc>
              <a:spcBef>
                <a:spcPts val="0"/>
              </a:spcBef>
              <a:spcAft>
                <a:spcPts val="1800"/>
              </a:spcAft>
            </a:pPr>
            <a:r>
              <a:rPr lang="en-US" sz="2600"/>
              <a:t>When possible, we recommend that clients use agency devices and internet access to access the surveys. We expect this is more likely to be possible in the context of shelter and support groups (when meeting in person).</a:t>
            </a:r>
          </a:p>
          <a:p>
            <a:pPr>
              <a:lnSpc>
                <a:spcPct val="80000"/>
              </a:lnSpc>
              <a:spcBef>
                <a:spcPts val="0"/>
              </a:spcBef>
              <a:spcAft>
                <a:spcPts val="1800"/>
              </a:spcAft>
            </a:pPr>
            <a:r>
              <a:rPr lang="en-US" sz="2600"/>
              <a:t>If you explain the risks of using personal devices and personally-managed internet access and the client wishes to continue using their own tools, respect that choice – survivors know their risks better than anyone. </a:t>
            </a:r>
          </a:p>
        </p:txBody>
      </p:sp>
    </p:spTree>
    <p:extLst>
      <p:ext uri="{BB962C8B-B14F-4D97-AF65-F5344CB8AC3E}">
        <p14:creationId xmlns:p14="http://schemas.microsoft.com/office/powerpoint/2010/main" val="96614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AE8E-5A81-4864-A3B4-B8F295F2B55A}"/>
              </a:ext>
            </a:extLst>
          </p:cNvPr>
          <p:cNvSpPr>
            <a:spLocks noGrp="1"/>
          </p:cNvSpPr>
          <p:nvPr>
            <p:ph type="title"/>
          </p:nvPr>
        </p:nvSpPr>
        <p:spPr>
          <a:xfrm>
            <a:off x="457200" y="506286"/>
            <a:ext cx="8077200" cy="1143000"/>
          </a:xfrm>
        </p:spPr>
        <p:txBody>
          <a:bodyPr>
            <a:noAutofit/>
          </a:bodyPr>
          <a:lstStyle/>
          <a:p>
            <a:r>
              <a:rPr lang="en-US" sz="4000"/>
              <a:t>How can clients access online </a:t>
            </a:r>
            <a:br>
              <a:rPr lang="en-US" sz="4000"/>
            </a:br>
            <a:r>
              <a:rPr lang="en-US" sz="4000"/>
              <a:t>DOW surveys safely? (continued)</a:t>
            </a:r>
          </a:p>
        </p:txBody>
      </p:sp>
      <p:sp>
        <p:nvSpPr>
          <p:cNvPr id="3" name="Content Placeholder 2">
            <a:extLst>
              <a:ext uri="{FF2B5EF4-FFF2-40B4-BE49-F238E27FC236}">
                <a16:creationId xmlns:a16="http://schemas.microsoft.com/office/drawing/2014/main" id="{8F43D4E3-1919-41EE-8D09-C44EA8609912}"/>
              </a:ext>
            </a:extLst>
          </p:cNvPr>
          <p:cNvSpPr>
            <a:spLocks noGrp="1"/>
          </p:cNvSpPr>
          <p:nvPr>
            <p:ph sz="quarter" idx="1"/>
          </p:nvPr>
        </p:nvSpPr>
        <p:spPr>
          <a:xfrm>
            <a:off x="457200" y="1908048"/>
            <a:ext cx="7467600" cy="4721352"/>
          </a:xfrm>
        </p:spPr>
        <p:txBody>
          <a:bodyPr/>
          <a:lstStyle/>
          <a:p>
            <a:pPr>
              <a:lnSpc>
                <a:spcPct val="80000"/>
              </a:lnSpc>
              <a:spcAft>
                <a:spcPts val="0"/>
              </a:spcAft>
            </a:pPr>
            <a:r>
              <a:rPr lang="en-US" sz="2600" b="1"/>
              <a:t>The form should be accessed:</a:t>
            </a:r>
          </a:p>
          <a:p>
            <a:pPr lvl="1">
              <a:lnSpc>
                <a:spcPct val="80000"/>
              </a:lnSpc>
              <a:spcAft>
                <a:spcPts val="0"/>
              </a:spcAft>
            </a:pPr>
            <a:r>
              <a:rPr lang="en-US" sz="2300" b="1"/>
              <a:t>using a browser in private mode,</a:t>
            </a:r>
          </a:p>
          <a:p>
            <a:pPr lvl="1">
              <a:lnSpc>
                <a:spcPct val="80000"/>
              </a:lnSpc>
              <a:spcAft>
                <a:spcPts val="0"/>
              </a:spcAft>
            </a:pPr>
            <a:r>
              <a:rPr lang="en-US" sz="2300" b="1"/>
              <a:t>on a device that is secure (not being monitored), and</a:t>
            </a:r>
          </a:p>
          <a:p>
            <a:pPr lvl="1">
              <a:lnSpc>
                <a:spcPct val="80000"/>
              </a:lnSpc>
              <a:spcBef>
                <a:spcPts val="0"/>
              </a:spcBef>
              <a:spcAft>
                <a:spcPts val="1800"/>
              </a:spcAft>
            </a:pPr>
            <a:r>
              <a:rPr lang="en-US" sz="2300" b="1"/>
              <a:t>on a secure network </a:t>
            </a:r>
          </a:p>
          <a:p>
            <a:pPr>
              <a:lnSpc>
                <a:spcPct val="80000"/>
              </a:lnSpc>
              <a:spcAft>
                <a:spcPts val="1800"/>
              </a:spcAft>
            </a:pPr>
            <a:r>
              <a:rPr lang="en-US" sz="2600"/>
              <a:t>Safety measures should be discussed with clients prior to sending them the URL. If emailed, make sure the link is sent to a </a:t>
            </a:r>
            <a:r>
              <a:rPr lang="en-US" sz="2600" b="1"/>
              <a:t>secure email address</a:t>
            </a:r>
            <a:r>
              <a:rPr lang="en-US" sz="2600"/>
              <a:t>.</a:t>
            </a:r>
          </a:p>
          <a:p>
            <a:pPr>
              <a:lnSpc>
                <a:spcPct val="80000"/>
              </a:lnSpc>
              <a:spcAft>
                <a:spcPts val="1800"/>
              </a:spcAft>
            </a:pPr>
            <a:r>
              <a:rPr lang="en-US" sz="2600"/>
              <a:t>If client doesn't feel safe enough to complete the survey, or if they suspect that someone may be monitoring their device and/or internet use, then they should talk to an advocate about their safety. The survey can wait! </a:t>
            </a:r>
          </a:p>
        </p:txBody>
      </p:sp>
    </p:spTree>
    <p:extLst>
      <p:ext uri="{BB962C8B-B14F-4D97-AF65-F5344CB8AC3E}">
        <p14:creationId xmlns:p14="http://schemas.microsoft.com/office/powerpoint/2010/main" val="363119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F138-D3F7-4847-849A-9E0EED96D8C6}"/>
              </a:ext>
            </a:extLst>
          </p:cNvPr>
          <p:cNvSpPr>
            <a:spLocks noGrp="1"/>
          </p:cNvSpPr>
          <p:nvPr>
            <p:ph type="title"/>
          </p:nvPr>
        </p:nvSpPr>
        <p:spPr>
          <a:xfrm>
            <a:off x="457200" y="381000"/>
            <a:ext cx="8382000" cy="1143000"/>
          </a:xfrm>
        </p:spPr>
        <p:txBody>
          <a:bodyPr>
            <a:noAutofit/>
          </a:bodyPr>
          <a:lstStyle/>
          <a:p>
            <a:r>
              <a:rPr lang="en-US" sz="4000"/>
              <a:t>Where can I learn more about safety planning with technology? </a:t>
            </a:r>
          </a:p>
        </p:txBody>
      </p:sp>
      <p:sp>
        <p:nvSpPr>
          <p:cNvPr id="3" name="Content Placeholder 2">
            <a:extLst>
              <a:ext uri="{FF2B5EF4-FFF2-40B4-BE49-F238E27FC236}">
                <a16:creationId xmlns:a16="http://schemas.microsoft.com/office/drawing/2014/main" id="{B1C8E4C9-9545-4439-99B1-8B95E45F7D1C}"/>
              </a:ext>
            </a:extLst>
          </p:cNvPr>
          <p:cNvSpPr>
            <a:spLocks noGrp="1"/>
          </p:cNvSpPr>
          <p:nvPr>
            <p:ph sz="quarter" idx="1"/>
          </p:nvPr>
        </p:nvSpPr>
        <p:spPr/>
        <p:txBody>
          <a:bodyPr/>
          <a:lstStyle/>
          <a:p>
            <a:pPr>
              <a:lnSpc>
                <a:spcPct val="80000"/>
              </a:lnSpc>
              <a:spcBef>
                <a:spcPts val="0"/>
              </a:spcBef>
              <a:spcAft>
                <a:spcPts val="1800"/>
              </a:spcAft>
            </a:pPr>
            <a:r>
              <a:rPr lang="en-US"/>
              <a:t>The Safety Net Project from NNEDV </a:t>
            </a:r>
            <a:endParaRPr lang="en-US">
              <a:hlinkClick r:id="rId3"/>
            </a:endParaRPr>
          </a:p>
          <a:p>
            <a:pPr lvl="1">
              <a:lnSpc>
                <a:spcPct val="80000"/>
              </a:lnSpc>
              <a:spcBef>
                <a:spcPts val="0"/>
              </a:spcBef>
              <a:spcAft>
                <a:spcPts val="600"/>
              </a:spcAft>
            </a:pPr>
            <a:r>
              <a:rPr lang="en-US" sz="1800">
                <a:hlinkClick r:id="rId4"/>
              </a:rPr>
              <a:t>https://www.techsafety.org/safe-contact-methods</a:t>
            </a:r>
            <a:endParaRPr lang="en-US" sz="1800"/>
          </a:p>
          <a:p>
            <a:pPr lvl="1">
              <a:lnSpc>
                <a:spcPct val="80000"/>
              </a:lnSpc>
              <a:spcBef>
                <a:spcPts val="0"/>
              </a:spcBef>
              <a:spcAft>
                <a:spcPts val="600"/>
              </a:spcAft>
            </a:pPr>
            <a:r>
              <a:rPr lang="en-US" sz="1800">
                <a:hlinkClick r:id="rId3"/>
              </a:rPr>
              <a:t>https://www.techsafety.org/resources-agencyuse/email-bestpractices</a:t>
            </a:r>
            <a:endParaRPr lang="en-US" sz="1800"/>
          </a:p>
          <a:p>
            <a:pPr lvl="1">
              <a:lnSpc>
                <a:spcPct val="80000"/>
              </a:lnSpc>
              <a:spcBef>
                <a:spcPts val="0"/>
              </a:spcBef>
              <a:spcAft>
                <a:spcPts val="600"/>
              </a:spcAft>
            </a:pPr>
            <a:r>
              <a:rPr lang="en-US" sz="1800">
                <a:hlinkClick r:id="rId5"/>
              </a:rPr>
              <a:t>https://www.techsafety.org/wifi-safety-privacy-tips-for-survivors</a:t>
            </a:r>
            <a:r>
              <a:rPr lang="en-US" sz="1800"/>
              <a:t> </a:t>
            </a:r>
          </a:p>
          <a:p>
            <a:pPr lvl="1">
              <a:lnSpc>
                <a:spcPct val="80000"/>
              </a:lnSpc>
              <a:spcBef>
                <a:spcPts val="0"/>
              </a:spcBef>
              <a:spcAft>
                <a:spcPts val="600"/>
              </a:spcAft>
            </a:pPr>
            <a:r>
              <a:rPr lang="en-US" sz="1800">
                <a:hlinkClick r:id="rId6"/>
              </a:rPr>
              <a:t>https://www.techsafety.org/resources-agencyuse/shelter-computers-bestpractices</a:t>
            </a:r>
            <a:endParaRPr lang="en-US" sz="1800"/>
          </a:p>
          <a:p>
            <a:pPr lvl="1">
              <a:lnSpc>
                <a:spcPct val="80000"/>
              </a:lnSpc>
              <a:spcBef>
                <a:spcPts val="0"/>
              </a:spcBef>
              <a:spcAft>
                <a:spcPts val="600"/>
              </a:spcAft>
            </a:pPr>
            <a:r>
              <a:rPr lang="en-US" sz="1800">
                <a:hlinkClick r:id="rId7"/>
              </a:rPr>
              <a:t>https://www.techsafety.org/12tipscellphones</a:t>
            </a:r>
            <a:endParaRPr lang="en-US" sz="1800"/>
          </a:p>
          <a:p>
            <a:pPr marL="366713" lvl="1" indent="0">
              <a:lnSpc>
                <a:spcPct val="80000"/>
              </a:lnSpc>
              <a:spcBef>
                <a:spcPts val="0"/>
              </a:spcBef>
              <a:spcAft>
                <a:spcPts val="600"/>
              </a:spcAft>
              <a:buNone/>
            </a:pPr>
            <a:endParaRPr lang="en-US"/>
          </a:p>
          <a:p>
            <a:pPr>
              <a:lnSpc>
                <a:spcPct val="80000"/>
              </a:lnSpc>
              <a:spcBef>
                <a:spcPts val="0"/>
              </a:spcBef>
              <a:spcAft>
                <a:spcPts val="1800"/>
              </a:spcAft>
            </a:pPr>
            <a:r>
              <a:rPr lang="en-US"/>
              <a:t>Reach out to the Action Alliance! </a:t>
            </a:r>
          </a:p>
          <a:p>
            <a:pPr lvl="1">
              <a:lnSpc>
                <a:spcPct val="80000"/>
              </a:lnSpc>
              <a:spcBef>
                <a:spcPts val="0"/>
              </a:spcBef>
              <a:spcAft>
                <a:spcPts val="1800"/>
              </a:spcAft>
            </a:pPr>
            <a:r>
              <a:rPr lang="en-US"/>
              <a:t>The Data Systems and Evaluation team (Tamara, Kristin, and Amanda) can answer questions and provide technical assistance. </a:t>
            </a:r>
          </a:p>
          <a:p>
            <a:pPr lvl="1">
              <a:lnSpc>
                <a:spcPct val="80000"/>
              </a:lnSpc>
              <a:spcBef>
                <a:spcPts val="0"/>
              </a:spcBef>
              <a:spcAft>
                <a:spcPts val="1800"/>
              </a:spcAft>
            </a:pPr>
            <a:r>
              <a:rPr lang="en-US"/>
              <a:t>The Training Institute also has trainings that may be coordinated virtually.</a:t>
            </a:r>
          </a:p>
        </p:txBody>
      </p:sp>
    </p:spTree>
    <p:extLst>
      <p:ext uri="{BB962C8B-B14F-4D97-AF65-F5344CB8AC3E}">
        <p14:creationId xmlns:p14="http://schemas.microsoft.com/office/powerpoint/2010/main" val="304574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55" y="990600"/>
            <a:ext cx="7956430" cy="1280652"/>
          </a:xfrm>
        </p:spPr>
        <p:txBody>
          <a:bodyPr>
            <a:noAutofit/>
          </a:bodyPr>
          <a:lstStyle/>
          <a:p>
            <a:r>
              <a:rPr lang="en-US" sz="4000"/>
              <a:t>How Do Agencies Access Survey Data from the Online Forms?</a:t>
            </a:r>
          </a:p>
        </p:txBody>
      </p:sp>
      <p:sp>
        <p:nvSpPr>
          <p:cNvPr id="3" name="Content Placeholder 2"/>
          <p:cNvSpPr>
            <a:spLocks noGrp="1"/>
          </p:cNvSpPr>
          <p:nvPr>
            <p:ph sz="quarter" idx="1"/>
          </p:nvPr>
        </p:nvSpPr>
        <p:spPr>
          <a:xfrm>
            <a:off x="489155" y="2514599"/>
            <a:ext cx="7696200" cy="3657601"/>
          </a:xfrm>
        </p:spPr>
        <p:txBody>
          <a:bodyPr/>
          <a:lstStyle/>
          <a:p>
            <a:pPr>
              <a:lnSpc>
                <a:spcPct val="80000"/>
              </a:lnSpc>
              <a:spcBef>
                <a:spcPts val="0"/>
              </a:spcBef>
              <a:spcAft>
                <a:spcPts val="1800"/>
              </a:spcAft>
            </a:pPr>
            <a:r>
              <a:rPr lang="en-US" sz="2800"/>
              <a:t>At regular intervals, data from each form is downloaded as a CSV file and uploaded to VAdata.</a:t>
            </a:r>
          </a:p>
          <a:p>
            <a:pPr>
              <a:lnSpc>
                <a:spcPct val="80000"/>
              </a:lnSpc>
              <a:spcBef>
                <a:spcPts val="0"/>
              </a:spcBef>
              <a:spcAft>
                <a:spcPts val="1800"/>
              </a:spcAft>
            </a:pPr>
            <a:r>
              <a:rPr lang="en-US" sz="2800"/>
              <a:t>Just like with paper surveys, there is a time lapse to protect the privacy and confidentiality of responses. Agencies will have 90 days from the day surveys are submitted before they can access summary DOW data through their VAdata reports.</a:t>
            </a:r>
          </a:p>
        </p:txBody>
      </p:sp>
    </p:spTree>
    <p:extLst>
      <p:ext uri="{BB962C8B-B14F-4D97-AF65-F5344CB8AC3E}">
        <p14:creationId xmlns:p14="http://schemas.microsoft.com/office/powerpoint/2010/main" val="317806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44C12A-3B4E-44E6-8879-0AD5DFC2F8D6}">
  <ds:schemaRefs>
    <ds:schemaRef ds:uri="8f717612-3002-4c7f-8035-76070f6e149a"/>
    <ds:schemaRef ds:uri="b8af06d5-a303-4c79-94d7-ae40213dcb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7C57E8-D84D-449B-9592-B825CC55E0FD}">
  <ds:schemaRefs>
    <ds:schemaRef ds:uri="http://schemas.microsoft.com/sharepoint/v3/contenttype/forms"/>
  </ds:schemaRefs>
</ds:datastoreItem>
</file>

<file path=customXml/itemProps3.xml><?xml version="1.0" encoding="utf-8"?>
<ds:datastoreItem xmlns:ds="http://schemas.openxmlformats.org/officeDocument/2006/customXml" ds:itemID="{347850B4-A3A2-405F-8911-261D01DE428E}">
  <ds:schemaRefs>
    <ds:schemaRef ds:uri="8f717612-3002-4c7f-8035-76070f6e149a"/>
    <ds:schemaRef ds:uri="b8af06d5-a303-4c79-94d7-ae40213dcb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On-screen Show (4:3)</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Documenting Our Work Surveys:  2020 Updates</vt:lpstr>
      <vt:lpstr>What is Documenting Our Work?</vt:lpstr>
      <vt:lpstr>How do we participate in Virginia?</vt:lpstr>
      <vt:lpstr>How do the online forms work?</vt:lpstr>
      <vt:lpstr>A preview of the online form</vt:lpstr>
      <vt:lpstr>How can clients access online DOW surveys safely?</vt:lpstr>
      <vt:lpstr>How can clients access online  DOW surveys safely? (continued)</vt:lpstr>
      <vt:lpstr>Where can I learn more about safety planning with technology? </vt:lpstr>
      <vt:lpstr>How Do Agencies Access Survey Data from the Online Forms?</vt:lpstr>
      <vt:lpstr>When/How Do We Invite Clients to Complete Surveys? </vt:lpstr>
      <vt:lpstr>Do All Clients Have to Use the  Online Forms?</vt:lpstr>
      <vt:lpstr>What About Languages Other Than  English or Spanish?</vt:lpstr>
      <vt:lpstr>Who do I contact for Questions About DOWs?</vt:lpstr>
      <vt:lpstr> HELP! VAdata’s not working.</vt:lpstr>
      <vt:lpstr>How Can I Get Additional Help About Other Topics or Concerns?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Our Work</dc:title>
  <dc:creator>sherrie</dc:creator>
  <cp:revision>1</cp:revision>
  <cp:lastPrinted>2020-07-16T16:37:32Z</cp:lastPrinted>
  <dcterms:created xsi:type="dcterms:W3CDTF">2008-07-29T15:10:12Z</dcterms:created>
  <dcterms:modified xsi:type="dcterms:W3CDTF">2021-06-23T20:18:34Z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y fmtid="{D5CDD505-2E9C-101B-9397-08002B2CF9AE}" pid="3" name="AuthorIds_UIVersion_2048">
    <vt:lpwstr>147</vt:lpwstr>
  </property>
  <property fmtid="{D5CDD505-2E9C-101B-9397-08002B2CF9AE}" pid="4" name="AuthorIds_UIVersion_2560">
    <vt:lpwstr>147</vt:lpwstr>
  </property>
  <property fmtid="{D5CDD505-2E9C-101B-9397-08002B2CF9AE}" pid="5" name="AuthorIds_UIVersion_3072">
    <vt:lpwstr>147</vt:lpwstr>
  </property>
  <property fmtid="{D5CDD505-2E9C-101B-9397-08002B2CF9AE}" pid="6" name="AuthorIds_UIVersion_3584">
    <vt:lpwstr>147</vt:lpwstr>
  </property>
  <property fmtid="{D5CDD505-2E9C-101B-9397-08002B2CF9AE}" pid="7" name="AuthorIds_UIVersion_4096">
    <vt:lpwstr>147</vt:lpwstr>
  </property>
  <property fmtid="{D5CDD505-2E9C-101B-9397-08002B2CF9AE}" pid="8" name="AuthorIds_UIVersion_4608">
    <vt:lpwstr>147</vt:lpwstr>
  </property>
</Properties>
</file>